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8"/>
  </p:notesMasterIdLst>
  <p:sldIdLst>
    <p:sldId id="269" r:id="rId3"/>
    <p:sldId id="292" r:id="rId4"/>
    <p:sldId id="309" r:id="rId5"/>
    <p:sldId id="298" r:id="rId6"/>
    <p:sldId id="310" r:id="rId7"/>
    <p:sldId id="286" r:id="rId8"/>
    <p:sldId id="297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296" r:id="rId19"/>
    <p:sldId id="323" r:id="rId20"/>
    <p:sldId id="320" r:id="rId21"/>
    <p:sldId id="324" r:id="rId22"/>
    <p:sldId id="321" r:id="rId23"/>
    <p:sldId id="299" r:id="rId24"/>
    <p:sldId id="308" r:id="rId25"/>
    <p:sldId id="322" r:id="rId26"/>
    <p:sldId id="27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82B9A"/>
    <a:srgbClr val="91EAF9"/>
    <a:srgbClr val="88F1E5"/>
    <a:srgbClr val="88D8E5"/>
    <a:srgbClr val="88E4E5"/>
    <a:srgbClr val="21BCF9"/>
    <a:srgbClr val="40D3F4"/>
    <a:srgbClr val="31C9F7"/>
    <a:srgbClr val="06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10F3E-43AF-4442-820F-C00ADEAB6A2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C5F0AC4-75F8-4A7A-A802-3B39DF554438}">
      <dgm:prSet phldrT="[文本]" custT="1"/>
      <dgm:spPr>
        <a:gradFill flip="none" rotWithShape="1">
          <a:gsLst>
            <a:gs pos="0">
              <a:schemeClr val="bg1">
                <a:alpha val="0"/>
              </a:schemeClr>
            </a:gs>
            <a:gs pos="40000">
              <a:srgbClr val="06ACFF">
                <a:alpha val="30000"/>
              </a:srgbClr>
            </a:gs>
            <a:gs pos="100000">
              <a:srgbClr val="06ACFF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One</a:t>
          </a:r>
          <a:endParaRPr lang="zh-CN" altLang="en-US" sz="20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461F93-EB1A-4A55-AD3F-03068542C126}" type="parTrans" cxnId="{E413017F-AD82-45DF-8A26-4EC70AF0C2E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8DD1E7-3F89-406D-8AC5-1DDC7A7C2AEB}" type="sibTrans" cxnId="{E413017F-AD82-45DF-8A26-4EC70AF0C2E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DEF83E-388F-4C2A-892E-FC27D4511631}">
      <dgm:prSet phldrT="[文本]" custT="1"/>
      <dgm:spPr>
        <a:solidFill>
          <a:srgbClr val="21BCF9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Two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BE621C-30A4-4B10-AE09-D7A91894DC74}" type="parTrans" cxnId="{A01EC897-64F0-46A4-AB1D-4DDAA52323F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A569A5-454A-4838-B9C5-5877B3C84C43}" type="sibTrans" cxnId="{A01EC897-64F0-46A4-AB1D-4DDAA52323F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D83683-7289-49CA-9E69-F3799567B767}">
      <dgm:prSet phldrT="[文本]" custT="1"/>
      <dgm:spPr>
        <a:gradFill flip="none" rotWithShape="1">
          <a:gsLst>
            <a:gs pos="0">
              <a:schemeClr val="bg1">
                <a:alpha val="0"/>
              </a:schemeClr>
            </a:gs>
            <a:gs pos="50000">
              <a:srgbClr val="21BCF9">
                <a:alpha val="50000"/>
              </a:srgbClr>
            </a:gs>
            <a:gs pos="100000">
              <a:srgbClr val="21BCF9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实现的功能 </a:t>
          </a:r>
          <a:r>
            <a: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&amp;&amp; </a:t>
          </a:r>
          <a:r>
            <a:rPr lang="zh-CN" altLang="en-US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功能的实现 介绍</a:t>
          </a:r>
          <a:endParaRPr lang="zh-CN" altLang="en-US" sz="2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90D984-F9A5-4AE0-AA12-5F8348D626DD}" type="parTrans" cxnId="{AAD93B90-1C58-4C66-8AF6-4E8068E139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E03A99-4AF1-47A6-A882-951937F2A0B0}" type="sibTrans" cxnId="{AAD93B90-1C58-4C66-8AF6-4E8068E139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3F9D65-F76F-4EBD-8DA4-AB38CBCD6D2B}">
      <dgm:prSet phldrT="[文本]" custT="1"/>
      <dgm:spPr>
        <a:solidFill>
          <a:srgbClr val="31C9F7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Three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851E03-9A30-42E2-9FBC-FF526BC5F830}" type="parTrans" cxnId="{46E9EE5A-D193-4F2F-951F-2B022D2D86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64A0D2-3B55-49BE-9F2B-2C1FD507E132}" type="sibTrans" cxnId="{46E9EE5A-D193-4F2F-951F-2B022D2D86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2D080F-BB0F-41F4-8C5B-BC23A8F13E20}">
      <dgm:prSet phldrT="[文本]" custT="1"/>
      <dgm:spPr>
        <a:gradFill flip="none" rotWithShape="1">
          <a:gsLst>
            <a:gs pos="0">
              <a:schemeClr val="bg1">
                <a:alpha val="0"/>
              </a:schemeClr>
            </a:gs>
            <a:gs pos="60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sz="2800" b="1" i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创新点 </a:t>
          </a:r>
          <a:r>
            <a:rPr lang="en-US" altLang="zh-CN" sz="2800" b="1" i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|| </a:t>
          </a:r>
          <a:r>
            <a:rPr lang="zh-CN" altLang="en-US" sz="2800" b="1" i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特色 介绍</a:t>
          </a:r>
          <a:endParaRPr lang="zh-CN" altLang="en-US" sz="2800" b="1" i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555563-BA4A-46F7-829D-1DF8A78A5815}" type="parTrans" cxnId="{3BDC7BDE-891F-48BC-9A3A-33A0BA28F4D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9D9A87-AD0A-47A8-B68A-2BA822B13702}" type="sibTrans" cxnId="{3BDC7BDE-891F-48BC-9A3A-33A0BA28F4D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AD4E4F-9369-4099-A625-23B1B7ECD0B0}">
      <dgm:prSet custT="1"/>
      <dgm:spPr>
        <a:gradFill flip="none" rotWithShape="1">
          <a:gsLst>
            <a:gs pos="0">
              <a:schemeClr val="bg1">
                <a:alpha val="0"/>
              </a:schemeClr>
            </a:gs>
            <a:gs pos="40000">
              <a:srgbClr val="06ACFF">
                <a:alpha val="30000"/>
              </a:srgbClr>
            </a:gs>
            <a:gs pos="100000">
              <a:srgbClr val="06ACFF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成品展示</a:t>
          </a:r>
        </a:p>
      </dgm:t>
    </dgm:pt>
    <dgm:pt modelId="{2432B85D-806F-4AE7-B92D-29C8510BF9CF}" type="parTrans" cxnId="{CF52BCBC-1437-412C-AA2C-137F7FB840EA}">
      <dgm:prSet/>
      <dgm:spPr/>
      <dgm:t>
        <a:bodyPr/>
        <a:lstStyle/>
        <a:p>
          <a:endParaRPr lang="zh-CN" altLang="en-US"/>
        </a:p>
      </dgm:t>
    </dgm:pt>
    <dgm:pt modelId="{488F5D42-8A8B-4468-A57E-59ACAB4085CD}" type="sibTrans" cxnId="{CF52BCBC-1437-412C-AA2C-137F7FB840EA}">
      <dgm:prSet/>
      <dgm:spPr/>
      <dgm:t>
        <a:bodyPr/>
        <a:lstStyle/>
        <a:p>
          <a:endParaRPr lang="zh-CN" altLang="en-US"/>
        </a:p>
      </dgm:t>
    </dgm:pt>
    <dgm:pt modelId="{2CA609BB-F907-42E2-8298-1CA1088A1D00}">
      <dgm:prSet custT="1"/>
      <dgm:spPr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Four</a:t>
          </a:r>
          <a:endParaRPr lang="zh-CN" altLang="en-US" sz="20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658004-F424-44C5-8A12-8409C54610EF}" type="parTrans" cxnId="{1D704EE0-64DA-442A-8586-D1B043B76248}">
      <dgm:prSet/>
      <dgm:spPr/>
      <dgm:t>
        <a:bodyPr/>
        <a:lstStyle/>
        <a:p>
          <a:endParaRPr lang="zh-CN" altLang="en-US"/>
        </a:p>
      </dgm:t>
    </dgm:pt>
    <dgm:pt modelId="{C84771F3-718B-4D8E-BD7D-7B7262527EAD}" type="sibTrans" cxnId="{1D704EE0-64DA-442A-8586-D1B043B76248}">
      <dgm:prSet/>
      <dgm:spPr/>
      <dgm:t>
        <a:bodyPr/>
        <a:lstStyle/>
        <a:p>
          <a:endParaRPr lang="zh-CN" altLang="en-US"/>
        </a:p>
      </dgm:t>
    </dgm:pt>
    <dgm:pt modelId="{C408A395-87AC-4659-A1FF-FFD9A3BC7D6C}">
      <dgm:prSet custT="1"/>
      <dgm:spPr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记者提问</a:t>
          </a:r>
          <a:endParaRPr lang="zh-CN" altLang="en-US" sz="2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808591-0968-4505-AD6E-22DA531D3B19}" type="parTrans" cxnId="{06C5A201-2BAB-4C26-B95A-F6463A88AA2C}">
      <dgm:prSet/>
      <dgm:spPr/>
      <dgm:t>
        <a:bodyPr/>
        <a:lstStyle/>
        <a:p>
          <a:endParaRPr lang="zh-CN" altLang="en-US"/>
        </a:p>
      </dgm:t>
    </dgm:pt>
    <dgm:pt modelId="{F7767883-1EB2-4BA0-A841-5F2069FF7F6B}" type="sibTrans" cxnId="{06C5A201-2BAB-4C26-B95A-F6463A88AA2C}">
      <dgm:prSet/>
      <dgm:spPr/>
      <dgm:t>
        <a:bodyPr/>
        <a:lstStyle/>
        <a:p>
          <a:endParaRPr lang="zh-CN" altLang="en-US"/>
        </a:p>
      </dgm:t>
    </dgm:pt>
    <dgm:pt modelId="{77CCD3AD-E1F1-4FA2-A459-1286F3264794}">
      <dgm:prSet custT="1"/>
      <dgm:spPr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抒情（心路历程）</a:t>
          </a:r>
          <a:endParaRPr lang="zh-CN" altLang="en-US" sz="2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943E0D-2C66-478C-837B-AAD8E2FF8C4A}" type="parTrans" cxnId="{94893E04-ED1B-4E18-87AC-F9ECA0BD866B}">
      <dgm:prSet/>
      <dgm:spPr/>
      <dgm:t>
        <a:bodyPr/>
        <a:lstStyle/>
        <a:p>
          <a:endParaRPr lang="zh-CN" altLang="en-US"/>
        </a:p>
      </dgm:t>
    </dgm:pt>
    <dgm:pt modelId="{3807B1E9-BBF7-46BC-94F6-5858A1362C8A}" type="sibTrans" cxnId="{94893E04-ED1B-4E18-87AC-F9ECA0BD866B}">
      <dgm:prSet/>
      <dgm:spPr/>
      <dgm:t>
        <a:bodyPr/>
        <a:lstStyle/>
        <a:p>
          <a:endParaRPr lang="zh-CN" altLang="en-US"/>
        </a:p>
      </dgm:t>
    </dgm:pt>
    <dgm:pt modelId="{63D708F2-9C88-4A51-A8FA-EA6361B993E2}">
      <dgm:prSet custT="1"/>
      <dgm:spPr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Five</a:t>
          </a:r>
          <a:endParaRPr lang="zh-CN" altLang="en-US" sz="20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63494F-06F8-484C-B090-4AED87E6FCEC}" type="parTrans" cxnId="{E98D86DC-E3BE-46E1-B495-4D6E450D9421}">
      <dgm:prSet/>
      <dgm:spPr/>
      <dgm:t>
        <a:bodyPr/>
        <a:lstStyle/>
        <a:p>
          <a:endParaRPr lang="zh-CN" altLang="en-US"/>
        </a:p>
      </dgm:t>
    </dgm:pt>
    <dgm:pt modelId="{EC37E34B-E3A7-42C0-A109-4C3E50867739}" type="sibTrans" cxnId="{E98D86DC-E3BE-46E1-B495-4D6E450D9421}">
      <dgm:prSet/>
      <dgm:spPr/>
      <dgm:t>
        <a:bodyPr/>
        <a:lstStyle/>
        <a:p>
          <a:endParaRPr lang="zh-CN" altLang="en-US"/>
        </a:p>
      </dgm:t>
    </dgm:pt>
    <dgm:pt modelId="{F39C9812-0E94-48D2-A533-0C865519D60C}" type="pres">
      <dgm:prSet presAssocID="{C0710F3E-43AF-4442-820F-C00ADEAB6A2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B3639E6-3C99-4CA3-8705-0F9D39C58613}" type="pres">
      <dgm:prSet presAssocID="{9C5F0AC4-75F8-4A7A-A802-3B39DF554438}" presName="composite" presStyleCnt="0"/>
      <dgm:spPr/>
    </dgm:pt>
    <dgm:pt modelId="{F9E9D62A-A716-4FDB-86E9-516034C4B031}" type="pres">
      <dgm:prSet presAssocID="{9C5F0AC4-75F8-4A7A-A802-3B39DF554438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CB5001-350B-43C3-BF45-D3C2EFC23D13}" type="pres">
      <dgm:prSet presAssocID="{9C5F0AC4-75F8-4A7A-A802-3B39DF554438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E9EB31-2313-4786-8E57-6003259C27CF}" type="pres">
      <dgm:prSet presAssocID="{4F8DD1E7-3F89-406D-8AC5-1DDC7A7C2AEB}" presName="sp" presStyleCnt="0"/>
      <dgm:spPr/>
    </dgm:pt>
    <dgm:pt modelId="{80F40ACD-3E96-48F2-B286-6932D7B39DBD}" type="pres">
      <dgm:prSet presAssocID="{1EDEF83E-388F-4C2A-892E-FC27D4511631}" presName="composite" presStyleCnt="0"/>
      <dgm:spPr/>
    </dgm:pt>
    <dgm:pt modelId="{5C3AED4B-0551-41FE-9568-7CF7A343713B}" type="pres">
      <dgm:prSet presAssocID="{1EDEF83E-388F-4C2A-892E-FC27D4511631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6FCF31-082A-435C-9D8C-2900DA7014B6}" type="pres">
      <dgm:prSet presAssocID="{1EDEF83E-388F-4C2A-892E-FC27D4511631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1743C1-A08F-4C5C-80C5-2CD18C89F9D0}" type="pres">
      <dgm:prSet presAssocID="{E9A569A5-454A-4838-B9C5-5877B3C84C43}" presName="sp" presStyleCnt="0"/>
      <dgm:spPr/>
    </dgm:pt>
    <dgm:pt modelId="{B3C0B1AC-1E76-412B-B38C-94501E6E758E}" type="pres">
      <dgm:prSet presAssocID="{2D3F9D65-F76F-4EBD-8DA4-AB38CBCD6D2B}" presName="composite" presStyleCnt="0"/>
      <dgm:spPr/>
    </dgm:pt>
    <dgm:pt modelId="{6ADFD8CE-DBE3-4775-A417-9CA50916BB4D}" type="pres">
      <dgm:prSet presAssocID="{2D3F9D65-F76F-4EBD-8DA4-AB38CBCD6D2B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219A9F-8616-4315-82C6-21BF5BFDD49D}" type="pres">
      <dgm:prSet presAssocID="{2D3F9D65-F76F-4EBD-8DA4-AB38CBCD6D2B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4FCE59-AFAB-4AFE-AABF-6134D9202B61}" type="pres">
      <dgm:prSet presAssocID="{4C64A0D2-3B55-49BE-9F2B-2C1FD507E132}" presName="sp" presStyleCnt="0"/>
      <dgm:spPr/>
    </dgm:pt>
    <dgm:pt modelId="{30E102EA-2C55-4A78-A61C-266CFD9985E6}" type="pres">
      <dgm:prSet presAssocID="{2CA609BB-F907-42E2-8298-1CA1088A1D00}" presName="composite" presStyleCnt="0"/>
      <dgm:spPr/>
    </dgm:pt>
    <dgm:pt modelId="{897921EC-D094-4783-9797-AC4A44495C60}" type="pres">
      <dgm:prSet presAssocID="{2CA609BB-F907-42E2-8298-1CA1088A1D00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69ABC0-D73C-4427-8BA6-35F345AE5996}" type="pres">
      <dgm:prSet presAssocID="{2CA609BB-F907-42E2-8298-1CA1088A1D00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8276C3-E0B5-4BD4-896D-B4EA099EC1B8}" type="pres">
      <dgm:prSet presAssocID="{C84771F3-718B-4D8E-BD7D-7B7262527EAD}" presName="sp" presStyleCnt="0"/>
      <dgm:spPr/>
    </dgm:pt>
    <dgm:pt modelId="{6A5BEA84-842E-4A0B-AAD1-063110C2DB71}" type="pres">
      <dgm:prSet presAssocID="{63D708F2-9C88-4A51-A8FA-EA6361B993E2}" presName="composite" presStyleCnt="0"/>
      <dgm:spPr/>
    </dgm:pt>
    <dgm:pt modelId="{D0310C97-A658-4052-9A2C-E19993456790}" type="pres">
      <dgm:prSet presAssocID="{63D708F2-9C88-4A51-A8FA-EA6361B993E2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4C3528-B7CE-4692-8E81-666E000C34A1}" type="pres">
      <dgm:prSet presAssocID="{63D708F2-9C88-4A51-A8FA-EA6361B993E2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AD93B90-1C58-4C66-8AF6-4E8068E1399C}" srcId="{1EDEF83E-388F-4C2A-892E-FC27D4511631}" destId="{78D83683-7289-49CA-9E69-F3799567B767}" srcOrd="0" destOrd="0" parTransId="{9A90D984-F9A5-4AE0-AA12-5F8348D626DD}" sibTransId="{0BE03A99-4AF1-47A6-A882-951937F2A0B0}"/>
    <dgm:cxn modelId="{A01EC897-64F0-46A4-AB1D-4DDAA52323F5}" srcId="{C0710F3E-43AF-4442-820F-C00ADEAB6A24}" destId="{1EDEF83E-388F-4C2A-892E-FC27D4511631}" srcOrd="1" destOrd="0" parTransId="{68BE621C-30A4-4B10-AE09-D7A91894DC74}" sibTransId="{E9A569A5-454A-4838-B9C5-5877B3C84C43}"/>
    <dgm:cxn modelId="{F66B75C2-096C-4469-B40D-953D9A4B9FC8}" type="presOf" srcId="{77CCD3AD-E1F1-4FA2-A459-1286F3264794}" destId="{3F69ABC0-D73C-4427-8BA6-35F345AE5996}" srcOrd="0" destOrd="0" presId="urn:microsoft.com/office/officeart/2005/8/layout/chevron2"/>
    <dgm:cxn modelId="{E413017F-AD82-45DF-8A26-4EC70AF0C2EF}" srcId="{C0710F3E-43AF-4442-820F-C00ADEAB6A24}" destId="{9C5F0AC4-75F8-4A7A-A802-3B39DF554438}" srcOrd="0" destOrd="0" parTransId="{B2461F93-EB1A-4A55-AD3F-03068542C126}" sibTransId="{4F8DD1E7-3F89-406D-8AC5-1DDC7A7C2AEB}"/>
    <dgm:cxn modelId="{8F0494E8-548A-4A03-8115-852F0AB4E84A}" type="presOf" srcId="{C408A395-87AC-4659-A1FF-FFD9A3BC7D6C}" destId="{954C3528-B7CE-4692-8E81-666E000C34A1}" srcOrd="0" destOrd="0" presId="urn:microsoft.com/office/officeart/2005/8/layout/chevron2"/>
    <dgm:cxn modelId="{94893E04-ED1B-4E18-87AC-F9ECA0BD866B}" srcId="{2CA609BB-F907-42E2-8298-1CA1088A1D00}" destId="{77CCD3AD-E1F1-4FA2-A459-1286F3264794}" srcOrd="0" destOrd="0" parTransId="{AE943E0D-2C66-478C-837B-AAD8E2FF8C4A}" sibTransId="{3807B1E9-BBF7-46BC-94F6-5858A1362C8A}"/>
    <dgm:cxn modelId="{9386D9BF-DA58-46B3-A819-FD38F4A78892}" type="presOf" srcId="{78D83683-7289-49CA-9E69-F3799567B767}" destId="{366FCF31-082A-435C-9D8C-2900DA7014B6}" srcOrd="0" destOrd="0" presId="urn:microsoft.com/office/officeart/2005/8/layout/chevron2"/>
    <dgm:cxn modelId="{D1E27C31-4735-42C5-822A-052B8E4E5E9E}" type="presOf" srcId="{2CA609BB-F907-42E2-8298-1CA1088A1D00}" destId="{897921EC-D094-4783-9797-AC4A44495C60}" srcOrd="0" destOrd="0" presId="urn:microsoft.com/office/officeart/2005/8/layout/chevron2"/>
    <dgm:cxn modelId="{5241E18C-49C8-4D58-B1F2-5425FC6647CE}" type="presOf" srcId="{1EDEF83E-388F-4C2A-892E-FC27D4511631}" destId="{5C3AED4B-0551-41FE-9568-7CF7A343713B}" srcOrd="0" destOrd="0" presId="urn:microsoft.com/office/officeart/2005/8/layout/chevron2"/>
    <dgm:cxn modelId="{1F495B22-DF6C-4D96-AC0D-0B469C7DFA21}" type="presOf" srcId="{C0710F3E-43AF-4442-820F-C00ADEAB6A24}" destId="{F39C9812-0E94-48D2-A533-0C865519D60C}" srcOrd="0" destOrd="0" presId="urn:microsoft.com/office/officeart/2005/8/layout/chevron2"/>
    <dgm:cxn modelId="{1D704EE0-64DA-442A-8586-D1B043B76248}" srcId="{C0710F3E-43AF-4442-820F-C00ADEAB6A24}" destId="{2CA609BB-F907-42E2-8298-1CA1088A1D00}" srcOrd="3" destOrd="0" parTransId="{58658004-F424-44C5-8A12-8409C54610EF}" sibTransId="{C84771F3-718B-4D8E-BD7D-7B7262527EAD}"/>
    <dgm:cxn modelId="{06FAC399-22F5-41E2-804C-5D941A2F8F37}" type="presOf" srcId="{9DAD4E4F-9369-4099-A625-23B1B7ECD0B0}" destId="{D6CB5001-350B-43C3-BF45-D3C2EFC23D13}" srcOrd="0" destOrd="0" presId="urn:microsoft.com/office/officeart/2005/8/layout/chevron2"/>
    <dgm:cxn modelId="{724DBE97-B295-4E47-8067-26EB85A63253}" type="presOf" srcId="{9C2D080F-BB0F-41F4-8C5B-BC23A8F13E20}" destId="{E5219A9F-8616-4315-82C6-21BF5BFDD49D}" srcOrd="0" destOrd="0" presId="urn:microsoft.com/office/officeart/2005/8/layout/chevron2"/>
    <dgm:cxn modelId="{7C2CB9E1-A8E9-4DEF-A713-01759542B0AB}" type="presOf" srcId="{9C5F0AC4-75F8-4A7A-A802-3B39DF554438}" destId="{F9E9D62A-A716-4FDB-86E9-516034C4B031}" srcOrd="0" destOrd="0" presId="urn:microsoft.com/office/officeart/2005/8/layout/chevron2"/>
    <dgm:cxn modelId="{E98D86DC-E3BE-46E1-B495-4D6E450D9421}" srcId="{C0710F3E-43AF-4442-820F-C00ADEAB6A24}" destId="{63D708F2-9C88-4A51-A8FA-EA6361B993E2}" srcOrd="4" destOrd="0" parTransId="{5A63494F-06F8-484C-B090-4AED87E6FCEC}" sibTransId="{EC37E34B-E3A7-42C0-A109-4C3E50867739}"/>
    <dgm:cxn modelId="{46E9EE5A-D193-4F2F-951F-2B022D2D86A6}" srcId="{C0710F3E-43AF-4442-820F-C00ADEAB6A24}" destId="{2D3F9D65-F76F-4EBD-8DA4-AB38CBCD6D2B}" srcOrd="2" destOrd="0" parTransId="{22851E03-9A30-42E2-9FBC-FF526BC5F830}" sibTransId="{4C64A0D2-3B55-49BE-9F2B-2C1FD507E132}"/>
    <dgm:cxn modelId="{06C5A201-2BAB-4C26-B95A-F6463A88AA2C}" srcId="{63D708F2-9C88-4A51-A8FA-EA6361B993E2}" destId="{C408A395-87AC-4659-A1FF-FFD9A3BC7D6C}" srcOrd="0" destOrd="0" parTransId="{85808591-0968-4505-AD6E-22DA531D3B19}" sibTransId="{F7767883-1EB2-4BA0-A841-5F2069FF7F6B}"/>
    <dgm:cxn modelId="{FFCD5A62-9017-4F46-B05A-B34FE21E9D89}" type="presOf" srcId="{63D708F2-9C88-4A51-A8FA-EA6361B993E2}" destId="{D0310C97-A658-4052-9A2C-E19993456790}" srcOrd="0" destOrd="0" presId="urn:microsoft.com/office/officeart/2005/8/layout/chevron2"/>
    <dgm:cxn modelId="{CF52BCBC-1437-412C-AA2C-137F7FB840EA}" srcId="{9C5F0AC4-75F8-4A7A-A802-3B39DF554438}" destId="{9DAD4E4F-9369-4099-A625-23B1B7ECD0B0}" srcOrd="0" destOrd="0" parTransId="{2432B85D-806F-4AE7-B92D-29C8510BF9CF}" sibTransId="{488F5D42-8A8B-4468-A57E-59ACAB4085CD}"/>
    <dgm:cxn modelId="{18884272-26F4-4189-AF3A-20B0B4A2F730}" type="presOf" srcId="{2D3F9D65-F76F-4EBD-8DA4-AB38CBCD6D2B}" destId="{6ADFD8CE-DBE3-4775-A417-9CA50916BB4D}" srcOrd="0" destOrd="0" presId="urn:microsoft.com/office/officeart/2005/8/layout/chevron2"/>
    <dgm:cxn modelId="{3BDC7BDE-891F-48BC-9A3A-33A0BA28F4DB}" srcId="{2D3F9D65-F76F-4EBD-8DA4-AB38CBCD6D2B}" destId="{9C2D080F-BB0F-41F4-8C5B-BC23A8F13E20}" srcOrd="0" destOrd="0" parTransId="{0E555563-BA4A-46F7-829D-1DF8A78A5815}" sibTransId="{509D9A87-AD0A-47A8-B68A-2BA822B13702}"/>
    <dgm:cxn modelId="{8A77364A-E321-4484-B97E-8C1F6F26CC12}" type="presParOf" srcId="{F39C9812-0E94-48D2-A533-0C865519D60C}" destId="{5B3639E6-3C99-4CA3-8705-0F9D39C58613}" srcOrd="0" destOrd="0" presId="urn:microsoft.com/office/officeart/2005/8/layout/chevron2"/>
    <dgm:cxn modelId="{2EC036C5-658C-4BB2-8E05-6FD238299EEE}" type="presParOf" srcId="{5B3639E6-3C99-4CA3-8705-0F9D39C58613}" destId="{F9E9D62A-A716-4FDB-86E9-516034C4B031}" srcOrd="0" destOrd="0" presId="urn:microsoft.com/office/officeart/2005/8/layout/chevron2"/>
    <dgm:cxn modelId="{B8135B46-9339-414E-B031-DD192FD2F003}" type="presParOf" srcId="{5B3639E6-3C99-4CA3-8705-0F9D39C58613}" destId="{D6CB5001-350B-43C3-BF45-D3C2EFC23D13}" srcOrd="1" destOrd="0" presId="urn:microsoft.com/office/officeart/2005/8/layout/chevron2"/>
    <dgm:cxn modelId="{723A217B-3329-4DA0-9AE1-C164163D6DCD}" type="presParOf" srcId="{F39C9812-0E94-48D2-A533-0C865519D60C}" destId="{88E9EB31-2313-4786-8E57-6003259C27CF}" srcOrd="1" destOrd="0" presId="urn:microsoft.com/office/officeart/2005/8/layout/chevron2"/>
    <dgm:cxn modelId="{ED842AD9-1564-4ADC-84AD-AFCFB4811021}" type="presParOf" srcId="{F39C9812-0E94-48D2-A533-0C865519D60C}" destId="{80F40ACD-3E96-48F2-B286-6932D7B39DBD}" srcOrd="2" destOrd="0" presId="urn:microsoft.com/office/officeart/2005/8/layout/chevron2"/>
    <dgm:cxn modelId="{05232B6E-8E98-46B9-B03A-57A31FE33966}" type="presParOf" srcId="{80F40ACD-3E96-48F2-B286-6932D7B39DBD}" destId="{5C3AED4B-0551-41FE-9568-7CF7A343713B}" srcOrd="0" destOrd="0" presId="urn:microsoft.com/office/officeart/2005/8/layout/chevron2"/>
    <dgm:cxn modelId="{662FAF43-6442-42B5-949E-544F6BC3DB9C}" type="presParOf" srcId="{80F40ACD-3E96-48F2-B286-6932D7B39DBD}" destId="{366FCF31-082A-435C-9D8C-2900DA7014B6}" srcOrd="1" destOrd="0" presId="urn:microsoft.com/office/officeart/2005/8/layout/chevron2"/>
    <dgm:cxn modelId="{3526F204-EC17-4175-9FDC-FA96F212A625}" type="presParOf" srcId="{F39C9812-0E94-48D2-A533-0C865519D60C}" destId="{A41743C1-A08F-4C5C-80C5-2CD18C89F9D0}" srcOrd="3" destOrd="0" presId="urn:microsoft.com/office/officeart/2005/8/layout/chevron2"/>
    <dgm:cxn modelId="{CBF7C120-12DE-4F56-BA28-CFDF3DF46143}" type="presParOf" srcId="{F39C9812-0E94-48D2-A533-0C865519D60C}" destId="{B3C0B1AC-1E76-412B-B38C-94501E6E758E}" srcOrd="4" destOrd="0" presId="urn:microsoft.com/office/officeart/2005/8/layout/chevron2"/>
    <dgm:cxn modelId="{8D0AFB74-6B8D-4EA6-ACD4-DC2B88E9D46B}" type="presParOf" srcId="{B3C0B1AC-1E76-412B-B38C-94501E6E758E}" destId="{6ADFD8CE-DBE3-4775-A417-9CA50916BB4D}" srcOrd="0" destOrd="0" presId="urn:microsoft.com/office/officeart/2005/8/layout/chevron2"/>
    <dgm:cxn modelId="{6E86DC5E-D65A-43A3-A88E-723ED4C59EA1}" type="presParOf" srcId="{B3C0B1AC-1E76-412B-B38C-94501E6E758E}" destId="{E5219A9F-8616-4315-82C6-21BF5BFDD49D}" srcOrd="1" destOrd="0" presId="urn:microsoft.com/office/officeart/2005/8/layout/chevron2"/>
    <dgm:cxn modelId="{D16C8EEA-68A3-4336-9AC9-DD0268A3F6FE}" type="presParOf" srcId="{F39C9812-0E94-48D2-A533-0C865519D60C}" destId="{FF4FCE59-AFAB-4AFE-AABF-6134D9202B61}" srcOrd="5" destOrd="0" presId="urn:microsoft.com/office/officeart/2005/8/layout/chevron2"/>
    <dgm:cxn modelId="{8CAF5952-020D-4C0C-BD8A-6B428A3BB895}" type="presParOf" srcId="{F39C9812-0E94-48D2-A533-0C865519D60C}" destId="{30E102EA-2C55-4A78-A61C-266CFD9985E6}" srcOrd="6" destOrd="0" presId="urn:microsoft.com/office/officeart/2005/8/layout/chevron2"/>
    <dgm:cxn modelId="{D0EDC20C-52C9-4B01-A287-031A896C3E70}" type="presParOf" srcId="{30E102EA-2C55-4A78-A61C-266CFD9985E6}" destId="{897921EC-D094-4783-9797-AC4A44495C60}" srcOrd="0" destOrd="0" presId="urn:microsoft.com/office/officeart/2005/8/layout/chevron2"/>
    <dgm:cxn modelId="{FE23D295-7706-494B-BA94-4D80C7EE9768}" type="presParOf" srcId="{30E102EA-2C55-4A78-A61C-266CFD9985E6}" destId="{3F69ABC0-D73C-4427-8BA6-35F345AE5996}" srcOrd="1" destOrd="0" presId="urn:microsoft.com/office/officeart/2005/8/layout/chevron2"/>
    <dgm:cxn modelId="{A4C87769-3BF3-45F3-A09E-8F1B53524686}" type="presParOf" srcId="{F39C9812-0E94-48D2-A533-0C865519D60C}" destId="{B48276C3-E0B5-4BD4-896D-B4EA099EC1B8}" srcOrd="7" destOrd="0" presId="urn:microsoft.com/office/officeart/2005/8/layout/chevron2"/>
    <dgm:cxn modelId="{57823111-F9FC-403B-9B06-E4023819A0FD}" type="presParOf" srcId="{F39C9812-0E94-48D2-A533-0C865519D60C}" destId="{6A5BEA84-842E-4A0B-AAD1-063110C2DB71}" srcOrd="8" destOrd="0" presId="urn:microsoft.com/office/officeart/2005/8/layout/chevron2"/>
    <dgm:cxn modelId="{FFDB0520-2019-493A-86E9-B75808B69255}" type="presParOf" srcId="{6A5BEA84-842E-4A0B-AAD1-063110C2DB71}" destId="{D0310C97-A658-4052-9A2C-E19993456790}" srcOrd="0" destOrd="0" presId="urn:microsoft.com/office/officeart/2005/8/layout/chevron2"/>
    <dgm:cxn modelId="{A21A8FBE-1D34-4AA7-A338-2470D7754C24}" type="presParOf" srcId="{6A5BEA84-842E-4A0B-AAD1-063110C2DB71}" destId="{954C3528-B7CE-4692-8E81-666E000C34A1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9D62A-A716-4FDB-86E9-516034C4B031}">
      <dsp:nvSpPr>
        <dsp:cNvPr id="0" name=""/>
        <dsp:cNvSpPr/>
      </dsp:nvSpPr>
      <dsp:spPr>
        <a:xfrm rot="5400000">
          <a:off x="-170702" y="174146"/>
          <a:ext cx="1138019" cy="796613"/>
        </a:xfrm>
        <a:prstGeom prst="chevron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40000">
              <a:srgbClr val="06ACFF">
                <a:alpha val="30000"/>
              </a:srgbClr>
            </a:gs>
            <a:gs pos="100000">
              <a:srgbClr val="06ACFF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One</a:t>
          </a:r>
          <a:endParaRPr lang="zh-CN" alt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" y="401750"/>
        <a:ext cx="796613" cy="341406"/>
      </dsp:txXfrm>
    </dsp:sp>
    <dsp:sp modelId="{D6CB5001-350B-43C3-BF45-D3C2EFC23D13}">
      <dsp:nvSpPr>
        <dsp:cNvPr id="0" name=""/>
        <dsp:cNvSpPr/>
      </dsp:nvSpPr>
      <dsp:spPr>
        <a:xfrm rot="5400000">
          <a:off x="4344327" y="-3544270"/>
          <a:ext cx="740101" cy="7835529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40000">
              <a:srgbClr val="06ACFF">
                <a:alpha val="30000"/>
              </a:srgbClr>
            </a:gs>
            <a:gs pos="100000">
              <a:srgbClr val="06ACFF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成品展示</a:t>
          </a:r>
        </a:p>
      </dsp:txBody>
      <dsp:txXfrm rot="-5400000">
        <a:off x="796614" y="39572"/>
        <a:ext cx="7799400" cy="667843"/>
      </dsp:txXfrm>
    </dsp:sp>
    <dsp:sp modelId="{5C3AED4B-0551-41FE-9568-7CF7A343713B}">
      <dsp:nvSpPr>
        <dsp:cNvPr id="0" name=""/>
        <dsp:cNvSpPr/>
      </dsp:nvSpPr>
      <dsp:spPr>
        <a:xfrm rot="5400000">
          <a:off x="-170702" y="1195622"/>
          <a:ext cx="1138019" cy="796613"/>
        </a:xfrm>
        <a:prstGeom prst="chevron">
          <a:avLst/>
        </a:prstGeom>
        <a:solidFill>
          <a:srgbClr val="21BCF9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Two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" y="1423226"/>
        <a:ext cx="796613" cy="341406"/>
      </dsp:txXfrm>
    </dsp:sp>
    <dsp:sp modelId="{366FCF31-082A-435C-9D8C-2900DA7014B6}">
      <dsp:nvSpPr>
        <dsp:cNvPr id="0" name=""/>
        <dsp:cNvSpPr/>
      </dsp:nvSpPr>
      <dsp:spPr>
        <a:xfrm rot="5400000">
          <a:off x="4344521" y="-2522988"/>
          <a:ext cx="739712" cy="7835529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50000">
              <a:srgbClr val="21BCF9">
                <a:alpha val="50000"/>
              </a:srgbClr>
            </a:gs>
            <a:gs pos="100000">
              <a:srgbClr val="21BCF9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实现的功能 </a:t>
          </a:r>
          <a:r>
            <a:rPr lang="en-US" altLang="zh-CN" sz="2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&amp;&amp; </a:t>
          </a:r>
          <a:r>
            <a:rPr lang="zh-CN" altLang="en-US" sz="2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功能的实现 介绍</a:t>
          </a:r>
          <a:endParaRPr lang="zh-CN" altLang="en-US" sz="2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796613" y="1061030"/>
        <a:ext cx="7799419" cy="667492"/>
      </dsp:txXfrm>
    </dsp:sp>
    <dsp:sp modelId="{6ADFD8CE-DBE3-4775-A417-9CA50916BB4D}">
      <dsp:nvSpPr>
        <dsp:cNvPr id="0" name=""/>
        <dsp:cNvSpPr/>
      </dsp:nvSpPr>
      <dsp:spPr>
        <a:xfrm rot="5400000">
          <a:off x="-170702" y="2217099"/>
          <a:ext cx="1138019" cy="796613"/>
        </a:xfrm>
        <a:prstGeom prst="chevron">
          <a:avLst/>
        </a:prstGeom>
        <a:solidFill>
          <a:srgbClr val="31C9F7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Three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" y="2444703"/>
        <a:ext cx="796613" cy="341406"/>
      </dsp:txXfrm>
    </dsp:sp>
    <dsp:sp modelId="{E5219A9F-8616-4315-82C6-21BF5BFDD49D}">
      <dsp:nvSpPr>
        <dsp:cNvPr id="0" name=""/>
        <dsp:cNvSpPr/>
      </dsp:nvSpPr>
      <dsp:spPr>
        <a:xfrm rot="5400000">
          <a:off x="4344521" y="-1501512"/>
          <a:ext cx="739712" cy="7835529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60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创新点 </a:t>
          </a:r>
          <a:r>
            <a:rPr lang="en-US" altLang="zh-CN" sz="2800" b="1" i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|| </a:t>
          </a:r>
          <a:r>
            <a:rPr lang="zh-CN" altLang="en-US" sz="2800" b="1" i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特色 介绍</a:t>
          </a:r>
          <a:endParaRPr lang="zh-CN" altLang="en-US" sz="2800" b="1" i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796613" y="2082506"/>
        <a:ext cx="7799419" cy="667492"/>
      </dsp:txXfrm>
    </dsp:sp>
    <dsp:sp modelId="{897921EC-D094-4783-9797-AC4A44495C60}">
      <dsp:nvSpPr>
        <dsp:cNvPr id="0" name=""/>
        <dsp:cNvSpPr/>
      </dsp:nvSpPr>
      <dsp:spPr>
        <a:xfrm rot="5400000">
          <a:off x="-170702" y="3238575"/>
          <a:ext cx="1138019" cy="796613"/>
        </a:xfrm>
        <a:prstGeom prst="chevron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Four</a:t>
          </a:r>
          <a:endParaRPr lang="zh-CN" alt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" y="3466179"/>
        <a:ext cx="796613" cy="341406"/>
      </dsp:txXfrm>
    </dsp:sp>
    <dsp:sp modelId="{3F69ABC0-D73C-4427-8BA6-35F345AE5996}">
      <dsp:nvSpPr>
        <dsp:cNvPr id="0" name=""/>
        <dsp:cNvSpPr/>
      </dsp:nvSpPr>
      <dsp:spPr>
        <a:xfrm rot="5400000">
          <a:off x="4344521" y="-480035"/>
          <a:ext cx="739712" cy="7835529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抒情（心路历程）</a:t>
          </a:r>
          <a:endParaRPr lang="zh-CN" altLang="en-US" sz="2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796613" y="3103983"/>
        <a:ext cx="7799419" cy="667492"/>
      </dsp:txXfrm>
    </dsp:sp>
    <dsp:sp modelId="{D0310C97-A658-4052-9A2C-E19993456790}">
      <dsp:nvSpPr>
        <dsp:cNvPr id="0" name=""/>
        <dsp:cNvSpPr/>
      </dsp:nvSpPr>
      <dsp:spPr>
        <a:xfrm rot="5400000">
          <a:off x="-170702" y="4260052"/>
          <a:ext cx="1138019" cy="796613"/>
        </a:xfrm>
        <a:prstGeom prst="chevron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Five</a:t>
          </a:r>
          <a:endParaRPr lang="zh-CN" alt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" y="4487656"/>
        <a:ext cx="796613" cy="341406"/>
      </dsp:txXfrm>
    </dsp:sp>
    <dsp:sp modelId="{954C3528-B7CE-4692-8E81-666E000C34A1}">
      <dsp:nvSpPr>
        <dsp:cNvPr id="0" name=""/>
        <dsp:cNvSpPr/>
      </dsp:nvSpPr>
      <dsp:spPr>
        <a:xfrm rot="5400000">
          <a:off x="4344521" y="541440"/>
          <a:ext cx="739712" cy="7835529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记者提问</a:t>
          </a:r>
          <a:endParaRPr lang="zh-CN" altLang="en-US" sz="2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796613" y="4125458"/>
        <a:ext cx="7799419" cy="667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31142" y="2053660"/>
            <a:ext cx="7627258" cy="834683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1142" y="2888343"/>
            <a:ext cx="7627258" cy="50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169895"/>
            <a:ext cx="8632143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0"/>
          </p:nvPr>
        </p:nvSpPr>
        <p:spPr>
          <a:xfrm>
            <a:off x="1785032" y="1169895"/>
            <a:ext cx="4190089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1"/>
          </p:nvPr>
        </p:nvSpPr>
        <p:spPr>
          <a:xfrm>
            <a:off x="6202141" y="1169895"/>
            <a:ext cx="4190089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118778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8202" y="1118778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2"/>
          </p:nvPr>
        </p:nvSpPr>
        <p:spPr>
          <a:xfrm>
            <a:off x="1785032" y="1792507"/>
            <a:ext cx="4190400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3"/>
          </p:nvPr>
        </p:nvSpPr>
        <p:spPr>
          <a:xfrm>
            <a:off x="6201830" y="1792507"/>
            <a:ext cx="4190400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11877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11877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11877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5"/>
          </p:nvPr>
        </p:nvSpPr>
        <p:spPr>
          <a:xfrm>
            <a:off x="1785032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6"/>
          </p:nvPr>
        </p:nvSpPr>
        <p:spPr>
          <a:xfrm>
            <a:off x="4693110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7593655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0" y="2017936"/>
            <a:ext cx="5094513" cy="3301200"/>
          </a:xfrm>
          <a:gradFill flip="none" rotWithShape="1">
            <a:gsLst>
              <a:gs pos="5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23114"/>
            <a:ext cx="45529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23114"/>
            <a:ext cx="45529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376027" y="4459802"/>
            <a:ext cx="4615200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197603" y="4459802"/>
            <a:ext cx="4615200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186301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186301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186300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31093" y="4456627"/>
            <a:ext cx="3210719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77945" y="4456627"/>
            <a:ext cx="3208672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26926" y="4456627"/>
            <a:ext cx="3208672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6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media" Target="../media/media1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video" Target="../media/media13.mp4"/><Relationship Id="rId5" Type="http://schemas.microsoft.com/office/2007/relationships/media" Target="../media/media13.mp4"/><Relationship Id="rId10" Type="http://schemas.openxmlformats.org/officeDocument/2006/relationships/image" Target="../media/image52.png"/><Relationship Id="rId4" Type="http://schemas.openxmlformats.org/officeDocument/2006/relationships/video" Target="../media/media12.mp4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3.mp4"/><Relationship Id="rId7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20.png"/><Relationship Id="rId4" Type="http://schemas.openxmlformats.org/officeDocument/2006/relationships/video" Target="../media/media3.mp4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31142" y="1870778"/>
            <a:ext cx="7627258" cy="834683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/>
              <a:t>River’s </a:t>
            </a:r>
            <a:r>
              <a:rPr lang="en-US" altLang="zh-CN" sz="4400" dirty="0" smtClean="0"/>
              <a:t>Y86-64 GUI</a:t>
            </a:r>
            <a:r>
              <a:rPr lang="zh-CN" altLang="en-US" sz="4400" dirty="0" smtClean="0"/>
              <a:t>版发行版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43757" y="2953657"/>
            <a:ext cx="7953829" cy="847636"/>
          </a:xfrm>
        </p:spPr>
        <p:txBody>
          <a:bodyPr>
            <a:noAutofit/>
          </a:bodyPr>
          <a:lstStyle/>
          <a:p>
            <a:r>
              <a:rPr lang="zh-CN" altLang="en-US" sz="6000" b="1" dirty="0" smtClean="0"/>
              <a:t>发  布  会</a:t>
            </a:r>
            <a:endParaRPr lang="zh-CN" altLang="en-US" sz="6000" b="1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651133" y="5603967"/>
            <a:ext cx="7627258" cy="834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000" dirty="0"/>
              <a:t>发布</a:t>
            </a:r>
            <a:r>
              <a:rPr lang="zh-CN" altLang="en-US" sz="2000" dirty="0" smtClean="0"/>
              <a:t>人：罗 旭 川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设置功能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的实现 介绍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1348153" y="1144475"/>
            <a:ext cx="9044077" cy="5528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>
                <a:latin typeface="+mn-ea"/>
                <a:ea typeface="+mn-ea"/>
              </a:rPr>
              <a:t>同样新增这个功能需要从原始代码开始改</a:t>
            </a:r>
            <a:r>
              <a:rPr lang="zh-CN" altLang="zh-CN" dirty="0" smtClean="0">
                <a:latin typeface="+mn-ea"/>
                <a:ea typeface="+mn-ea"/>
              </a:rPr>
              <a:t>起：</a:t>
            </a:r>
            <a:endParaRPr lang="zh-CN" altLang="zh-CN" dirty="0">
              <a:latin typeface="+mn-ea"/>
              <a:ea typeface="+mn-ea"/>
            </a:endParaRPr>
          </a:p>
          <a:p>
            <a:r>
              <a:rPr lang="zh-CN" altLang="zh-CN" dirty="0">
                <a:latin typeface="+mn-ea"/>
                <a:ea typeface="+mn-ea"/>
              </a:rPr>
              <a:t>允许用户输入自定义的内存大小以及期望的运行速度等级。</a:t>
            </a:r>
          </a:p>
          <a:p>
            <a:r>
              <a:rPr lang="en-US" altLang="zh-CN" b="1" dirty="0">
                <a:latin typeface="+mn-ea"/>
                <a:ea typeface="+mn-ea"/>
              </a:rPr>
              <a:t>&gt;&gt;</a:t>
            </a:r>
            <a:r>
              <a:rPr lang="zh-CN" altLang="zh-CN" b="1" dirty="0">
                <a:latin typeface="+mn-ea"/>
                <a:ea typeface="+mn-ea"/>
              </a:rPr>
              <a:t>通过输入的内存大小</a:t>
            </a:r>
            <a:r>
              <a:rPr lang="zh-CN" altLang="zh-CN" dirty="0">
                <a:latin typeface="+mn-ea"/>
                <a:ea typeface="+mn-ea"/>
              </a:rPr>
              <a:t>可以得出地址的最大值，因此在程序运行过程中将以该内存地址</a:t>
            </a:r>
            <a:r>
              <a:rPr lang="en-US" altLang="zh-CN" dirty="0" err="1">
                <a:latin typeface="+mn-ea"/>
                <a:ea typeface="+mn-ea"/>
              </a:rPr>
              <a:t>max_location</a:t>
            </a:r>
            <a:r>
              <a:rPr lang="zh-CN" altLang="zh-CN" dirty="0">
                <a:latin typeface="+mn-ea"/>
                <a:ea typeface="+mn-ea"/>
              </a:rPr>
              <a:t>最大值作为判断</a:t>
            </a:r>
            <a:r>
              <a:rPr lang="en-US" altLang="zh-CN" dirty="0">
                <a:latin typeface="+mn-ea"/>
                <a:ea typeface="+mn-ea"/>
              </a:rPr>
              <a:t>ADK</a:t>
            </a:r>
            <a:r>
              <a:rPr lang="zh-CN" altLang="zh-CN" dirty="0">
                <a:latin typeface="+mn-ea"/>
                <a:ea typeface="+mn-ea"/>
              </a:rPr>
              <a:t>异常的依据。</a:t>
            </a:r>
          </a:p>
          <a:p>
            <a:r>
              <a:rPr lang="en-US" altLang="zh-CN" b="1" dirty="0">
                <a:latin typeface="+mn-ea"/>
                <a:ea typeface="+mn-ea"/>
              </a:rPr>
              <a:t>&gt;&gt;</a:t>
            </a:r>
            <a:r>
              <a:rPr lang="zh-CN" altLang="zh-CN" b="1" dirty="0">
                <a:latin typeface="+mn-ea"/>
                <a:ea typeface="+mn-ea"/>
              </a:rPr>
              <a:t>根据输入的运行速度大小，</a:t>
            </a:r>
            <a:r>
              <a:rPr lang="zh-CN" altLang="zh-CN" dirty="0">
                <a:latin typeface="+mn-ea"/>
                <a:ea typeface="+mn-ea"/>
              </a:rPr>
              <a:t>结合</a:t>
            </a:r>
            <a:r>
              <a:rPr lang="en-US" altLang="zh-CN" dirty="0">
                <a:latin typeface="+mn-ea"/>
                <a:ea typeface="+mn-ea"/>
              </a:rPr>
              <a:t>Sleep</a:t>
            </a:r>
            <a:r>
              <a:rPr lang="zh-CN" altLang="zh-CN" dirty="0">
                <a:latin typeface="+mn-ea"/>
                <a:ea typeface="+mn-ea"/>
              </a:rPr>
              <a:t>函数，模拟出程序运行的快慢区别。运行速度每降一级，每个周期延时</a:t>
            </a:r>
            <a:r>
              <a:rPr lang="en-US" altLang="zh-CN" dirty="0">
                <a:latin typeface="+mn-ea"/>
                <a:ea typeface="+mn-ea"/>
              </a:rPr>
              <a:t>20</a:t>
            </a:r>
            <a:r>
              <a:rPr lang="zh-CN" altLang="zh-CN" dirty="0">
                <a:latin typeface="+mn-ea"/>
                <a:ea typeface="+mn-ea"/>
              </a:rPr>
              <a:t>毫秒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endParaRPr lang="zh-CN" altLang="zh-CN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CN" altLang="zh-CN" dirty="0" smtClean="0">
                <a:latin typeface="+mn-ea"/>
                <a:ea typeface="+mn-ea"/>
              </a:rPr>
              <a:t>在</a:t>
            </a:r>
            <a:r>
              <a:rPr lang="en-US" altLang="zh-CN" dirty="0" err="1">
                <a:latin typeface="+mn-ea"/>
                <a:ea typeface="+mn-ea"/>
              </a:rPr>
              <a:t>Qt</a:t>
            </a:r>
            <a:r>
              <a:rPr lang="zh-CN" altLang="zh-CN" dirty="0">
                <a:latin typeface="+mn-ea"/>
                <a:ea typeface="+mn-ea"/>
              </a:rPr>
              <a:t>界面中，可以设计两个滑条分别代表用户设置的内存大小和运行速度，然后再将这两个设置的值通过</a:t>
            </a:r>
            <a:r>
              <a:rPr lang="en-US" altLang="zh-CN" dirty="0" err="1">
                <a:latin typeface="+mn-ea"/>
                <a:ea typeface="+mn-ea"/>
              </a:rPr>
              <a:t>QProcess</a:t>
            </a:r>
            <a:r>
              <a:rPr lang="zh-CN" altLang="zh-CN" dirty="0">
                <a:latin typeface="+mn-ea"/>
                <a:ea typeface="+mn-ea"/>
              </a:rPr>
              <a:t>传送给原始代码作为其输入进行运行即可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54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2"/>
          </p:nvPr>
        </p:nvSpPr>
        <p:spPr>
          <a:xfrm>
            <a:off x="583249" y="1562370"/>
            <a:ext cx="4190400" cy="4608294"/>
          </a:xfrm>
        </p:spPr>
        <p:txBody>
          <a:bodyPr/>
          <a:lstStyle/>
          <a:p>
            <a:r>
              <a:rPr lang="zh-CN" altLang="zh-CN" b="1" dirty="0" smtClean="0"/>
              <a:t>描述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允许用户输入用户名及密码来登陆账号，登陆后可以快速注销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152175" y="764349"/>
            <a:ext cx="8607198" cy="535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rgbClr val="FFC000"/>
                </a:solidFill>
              </a:rPr>
              <a:t>四</a:t>
            </a:r>
            <a:r>
              <a:rPr lang="zh-CN" altLang="en-US" sz="3600" dirty="0" smtClean="0">
                <a:solidFill>
                  <a:srgbClr val="FFC000"/>
                </a:solidFill>
              </a:rPr>
              <a:t> 登陆</a:t>
            </a:r>
            <a:r>
              <a:rPr lang="en-US" altLang="zh-CN" sz="3600" dirty="0" smtClean="0">
                <a:solidFill>
                  <a:srgbClr val="FFC000"/>
                </a:solidFill>
              </a:rPr>
              <a:t>/</a:t>
            </a:r>
            <a:r>
              <a:rPr lang="zh-CN" altLang="en-US" sz="3600" dirty="0" smtClean="0">
                <a:solidFill>
                  <a:srgbClr val="FFC000"/>
                </a:solidFill>
              </a:rPr>
              <a:t>注销</a:t>
            </a:r>
            <a:r>
              <a:rPr lang="zh-CN" altLang="zh-CN" sz="3600" dirty="0" smtClean="0">
                <a:solidFill>
                  <a:srgbClr val="FFC000"/>
                </a:solidFill>
              </a:rPr>
              <a:t>功能</a:t>
            </a:r>
            <a:endParaRPr lang="zh-CN" altLang="zh-CN" sz="3600" dirty="0">
              <a:solidFill>
                <a:srgbClr val="FFC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549" y="547405"/>
            <a:ext cx="1600200" cy="752475"/>
          </a:xfrm>
          <a:prstGeom prst="rect">
            <a:avLst/>
          </a:prstGeom>
        </p:spPr>
      </p:pic>
      <p:pic>
        <p:nvPicPr>
          <p:cNvPr id="6" name="8DC8C5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6723" y="164375"/>
            <a:ext cx="43053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登陆</a:t>
            </a: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注销功能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的实现 介绍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1536838" y="1685108"/>
            <a:ext cx="8299493" cy="574765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运用</a:t>
            </a:r>
            <a:r>
              <a:rPr lang="en-US" altLang="zh-CN" dirty="0" err="1" smtClean="0">
                <a:latin typeface="+mn-ea"/>
                <a:ea typeface="+mn-ea"/>
              </a:rPr>
              <a:t>Qt</a:t>
            </a:r>
            <a:r>
              <a:rPr lang="zh-CN" altLang="en-US" dirty="0" smtClean="0">
                <a:latin typeface="+mn-ea"/>
                <a:ea typeface="+mn-ea"/>
              </a:rPr>
              <a:t>语言，</a:t>
            </a:r>
            <a:r>
              <a:rPr lang="zh-CN" altLang="zh-CN" dirty="0" smtClean="0">
                <a:latin typeface="+mn-ea"/>
                <a:ea typeface="+mn-ea"/>
              </a:rPr>
              <a:t>创建</a:t>
            </a:r>
            <a:r>
              <a:rPr lang="zh-CN" altLang="zh-CN" dirty="0">
                <a:latin typeface="+mn-ea"/>
                <a:ea typeface="+mn-ea"/>
              </a:rPr>
              <a:t>一个</a:t>
            </a:r>
            <a:r>
              <a:rPr lang="en-US" altLang="zh-CN" dirty="0" err="1">
                <a:latin typeface="+mn-ea"/>
                <a:ea typeface="+mn-ea"/>
              </a:rPr>
              <a:t>QDialog</a:t>
            </a:r>
            <a:r>
              <a:rPr lang="zh-CN" altLang="zh-CN" dirty="0">
                <a:latin typeface="+mn-ea"/>
                <a:ea typeface="+mn-ea"/>
              </a:rPr>
              <a:t>类，添加</a:t>
            </a:r>
            <a:r>
              <a:rPr lang="en-US" altLang="zh-CN" dirty="0" err="1">
                <a:latin typeface="+mn-ea"/>
                <a:ea typeface="+mn-ea"/>
              </a:rPr>
              <a:t>QLabel</a:t>
            </a:r>
            <a:r>
              <a:rPr lang="zh-CN" altLang="zh-CN" dirty="0">
                <a:latin typeface="+mn-ea"/>
                <a:ea typeface="+mn-ea"/>
              </a:rPr>
              <a:t>和</a:t>
            </a:r>
            <a:r>
              <a:rPr lang="en-US" altLang="zh-CN" dirty="0" err="1">
                <a:latin typeface="+mn-ea"/>
                <a:ea typeface="+mn-ea"/>
              </a:rPr>
              <a:t>QLineEdit</a:t>
            </a:r>
            <a:r>
              <a:rPr lang="zh-CN" altLang="zh-CN" dirty="0">
                <a:latin typeface="+mn-ea"/>
                <a:ea typeface="+mn-ea"/>
              </a:rPr>
              <a:t>来实现输入用户名和密码的文本框，然后连接到一个判断填写是否正确的槽函数，若填写正确则显示一个写有“</a:t>
            </a:r>
            <a:r>
              <a:rPr lang="en-US" altLang="zh-CN" dirty="0">
                <a:latin typeface="+mn-ea"/>
                <a:ea typeface="+mn-ea"/>
              </a:rPr>
              <a:t>Welcome back</a:t>
            </a:r>
            <a:r>
              <a:rPr lang="zh-CN" altLang="zh-CN" dirty="0">
                <a:latin typeface="+mn-ea"/>
                <a:ea typeface="+mn-ea"/>
              </a:rPr>
              <a:t>”的</a:t>
            </a:r>
            <a:r>
              <a:rPr lang="en-US" altLang="zh-CN" dirty="0" err="1">
                <a:latin typeface="+mn-ea"/>
                <a:ea typeface="+mn-ea"/>
              </a:rPr>
              <a:t>QLabel</a:t>
            </a:r>
            <a:r>
              <a:rPr lang="en-US" altLang="zh-CN" dirty="0" smtClean="0">
                <a:latin typeface="+mn-ea"/>
                <a:ea typeface="+mn-ea"/>
              </a:rPr>
              <a:t>.</a:t>
            </a:r>
            <a:endParaRPr lang="zh-CN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23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2"/>
          </p:nvPr>
        </p:nvSpPr>
        <p:spPr>
          <a:xfrm>
            <a:off x="583249" y="1562370"/>
            <a:ext cx="4190400" cy="4608294"/>
          </a:xfrm>
        </p:spPr>
        <p:txBody>
          <a:bodyPr/>
          <a:lstStyle/>
          <a:p>
            <a:r>
              <a:rPr lang="zh-CN" altLang="zh-CN" b="1" dirty="0" smtClean="0"/>
              <a:t>描述</a:t>
            </a:r>
            <a:endParaRPr lang="en-US" altLang="zh-CN" b="1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点击一个</a:t>
            </a:r>
            <a:r>
              <a:rPr lang="zh-CN" altLang="zh-CN" b="1" u="sng" dirty="0"/>
              <a:t>按钮</a:t>
            </a:r>
            <a:r>
              <a:rPr lang="zh-CN" altLang="zh-CN" dirty="0"/>
              <a:t>，可以打开该</a:t>
            </a:r>
            <a:r>
              <a:rPr lang="en-US" altLang="zh-CN" dirty="0"/>
              <a:t>Y86-64</a:t>
            </a:r>
            <a:r>
              <a:rPr lang="zh-CN" altLang="zh-CN" dirty="0"/>
              <a:t>的使用说明书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 smtClean="0"/>
              <a:t>或者</a:t>
            </a:r>
            <a:r>
              <a:rPr lang="zh-CN" altLang="zh-CN" dirty="0"/>
              <a:t>扫描</a:t>
            </a:r>
            <a:r>
              <a:rPr lang="zh-CN" altLang="zh-CN" b="1" u="sng" dirty="0"/>
              <a:t>二维码</a:t>
            </a:r>
            <a:r>
              <a:rPr lang="zh-CN" altLang="zh-CN" dirty="0"/>
              <a:t>，用手机查看说明书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152175" y="764349"/>
            <a:ext cx="8607198" cy="535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五 帮助</a:t>
            </a:r>
            <a:r>
              <a:rPr lang="zh-CN" altLang="zh-CN" sz="3600" dirty="0" smtClean="0">
                <a:solidFill>
                  <a:schemeClr val="accent1">
                    <a:lumMod val="50000"/>
                  </a:schemeClr>
                </a:solidFill>
              </a:rPr>
              <a:t>功能</a:t>
            </a:r>
            <a:endParaRPr lang="zh-CN" altLang="zh-CN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583" y="347380"/>
            <a:ext cx="1847850" cy="952500"/>
          </a:xfrm>
          <a:prstGeom prst="rect">
            <a:avLst/>
          </a:prstGeom>
        </p:spPr>
      </p:pic>
      <p:pic>
        <p:nvPicPr>
          <p:cNvPr id="3" name="F68125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6723" y="164374"/>
            <a:ext cx="43053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7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帮助</a:t>
            </a:r>
            <a:r>
              <a:rPr lang="zh-CN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的实现 介绍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1380084" y="1240971"/>
            <a:ext cx="8299493" cy="5747658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zh-CN" altLang="en-US" dirty="0" smtClean="0">
                <a:latin typeface="+mn-ea"/>
                <a:ea typeface="+mn-ea"/>
              </a:rPr>
              <a:t>先自行编写了详尽的使用说明书，</a:t>
            </a:r>
            <a:r>
              <a:rPr lang="en-US" altLang="zh-CN" dirty="0" smtClean="0">
                <a:latin typeface="+mn-ea"/>
                <a:ea typeface="+mn-ea"/>
              </a:rPr>
              <a:t>and</a:t>
            </a:r>
            <a:r>
              <a:rPr lang="zh-CN" altLang="en-US" dirty="0" smtClean="0">
                <a:latin typeface="+mn-ea"/>
                <a:ea typeface="+mn-ea"/>
              </a:rPr>
              <a:t>自制了一个二维码</a:t>
            </a: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dirty="0">
              <a:latin typeface="+mn-ea"/>
              <a:ea typeface="+mn-ea"/>
            </a:endParaRPr>
          </a:p>
          <a:p>
            <a:r>
              <a:rPr lang="zh-CN" altLang="en-US" dirty="0" smtClean="0">
                <a:latin typeface="+mn-ea"/>
                <a:ea typeface="+mn-ea"/>
              </a:rPr>
              <a:t>然后</a:t>
            </a:r>
            <a:r>
              <a:rPr lang="zh-CN" altLang="zh-CN" dirty="0" smtClean="0">
                <a:latin typeface="+mn-ea"/>
                <a:ea typeface="+mn-ea"/>
              </a:rPr>
              <a:t>分别</a:t>
            </a:r>
            <a:r>
              <a:rPr lang="zh-CN" altLang="zh-CN" dirty="0">
                <a:latin typeface="+mn-ea"/>
                <a:ea typeface="+mn-ea"/>
              </a:rPr>
              <a:t>将两个按键连接到两个函数，分别实现打开</a:t>
            </a:r>
            <a:r>
              <a:rPr lang="en-US" altLang="zh-CN" dirty="0">
                <a:latin typeface="+mn-ea"/>
                <a:ea typeface="+mn-ea"/>
              </a:rPr>
              <a:t>README.txt</a:t>
            </a:r>
            <a:r>
              <a:rPr lang="zh-CN" altLang="zh-CN" dirty="0">
                <a:latin typeface="+mn-ea"/>
                <a:ea typeface="+mn-ea"/>
              </a:rPr>
              <a:t>、打开一个</a:t>
            </a:r>
            <a:r>
              <a:rPr lang="en-US" altLang="zh-CN" dirty="0" smtClean="0">
                <a:latin typeface="+mn-ea"/>
                <a:ea typeface="+mn-ea"/>
              </a:rPr>
              <a:t>Qt.png</a:t>
            </a:r>
            <a:endParaRPr lang="zh-CN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1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2"/>
          </p:nvPr>
        </p:nvSpPr>
        <p:spPr>
          <a:xfrm>
            <a:off x="583249" y="1562370"/>
            <a:ext cx="4190400" cy="2056041"/>
          </a:xfrm>
        </p:spPr>
        <p:txBody>
          <a:bodyPr/>
          <a:lstStyle/>
          <a:p>
            <a:r>
              <a:rPr lang="en-US" altLang="zh-CN" b="1" dirty="0"/>
              <a:t>clear</a:t>
            </a:r>
            <a:r>
              <a:rPr lang="zh-CN" altLang="zh-CN" b="1" dirty="0"/>
              <a:t>功能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sz="2000" b="1" dirty="0">
                <a:latin typeface="+mn-ea"/>
                <a:ea typeface="+mn-ea"/>
              </a:rPr>
              <a:t>效果：</a:t>
            </a:r>
            <a:r>
              <a:rPr lang="zh-CN" altLang="zh-CN" sz="2000" dirty="0">
                <a:latin typeface="+mn-ea"/>
                <a:ea typeface="+mn-ea"/>
              </a:rPr>
              <a:t>清空上下两个文本框，并使程序进入初始状态</a:t>
            </a:r>
          </a:p>
          <a:p>
            <a:pPr marL="0" indent="0">
              <a:buNone/>
            </a:pPr>
            <a:r>
              <a:rPr lang="zh-CN" altLang="zh-CN" sz="2000" b="1" dirty="0">
                <a:latin typeface="+mn-ea"/>
                <a:ea typeface="+mn-ea"/>
              </a:rPr>
              <a:t>实现方法：</a:t>
            </a:r>
            <a:r>
              <a:rPr lang="zh-CN" altLang="zh-CN" sz="2000" dirty="0">
                <a:latin typeface="+mn-ea"/>
                <a:ea typeface="+mn-ea"/>
              </a:rPr>
              <a:t>将一个按钮连接</a:t>
            </a:r>
            <a:r>
              <a:rPr lang="zh-CN" altLang="zh-CN" sz="2000" dirty="0" smtClean="0">
                <a:latin typeface="+mn-ea"/>
                <a:ea typeface="+mn-ea"/>
              </a:rPr>
              <a:t>到</a:t>
            </a:r>
            <a:r>
              <a:rPr lang="zh-CN" altLang="en-US" sz="2000" dirty="0">
                <a:latin typeface="+mn-ea"/>
                <a:ea typeface="+mn-ea"/>
              </a:rPr>
              <a:t>一个</a:t>
            </a:r>
            <a:r>
              <a:rPr lang="en-US" altLang="zh-CN" sz="2000" dirty="0" err="1" smtClean="0">
                <a:latin typeface="+mn-ea"/>
                <a:ea typeface="+mn-ea"/>
              </a:rPr>
              <a:t>cleanall</a:t>
            </a:r>
            <a:r>
              <a:rPr lang="zh-CN" altLang="zh-CN" sz="2000" dirty="0">
                <a:latin typeface="+mn-ea"/>
                <a:ea typeface="+mn-ea"/>
              </a:rPr>
              <a:t>函数即</a:t>
            </a:r>
            <a:r>
              <a:rPr lang="zh-CN" altLang="zh-CN" sz="2000" dirty="0" smtClean="0">
                <a:latin typeface="+mn-ea"/>
                <a:ea typeface="+mn-ea"/>
              </a:rPr>
              <a:t>可</a:t>
            </a:r>
            <a:endParaRPr lang="zh-CN" altLang="zh-CN" sz="2000" dirty="0"/>
          </a:p>
          <a:p>
            <a:endParaRPr lang="en-US" altLang="zh-CN" b="1" dirty="0" smtClean="0"/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152175" y="764349"/>
            <a:ext cx="8607198" cy="535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六 其他</a:t>
            </a:r>
            <a:r>
              <a:rPr lang="en-US" altLang="zh-CN" sz="3600" dirty="0" smtClean="0">
                <a:solidFill>
                  <a:schemeClr val="accent1">
                    <a:lumMod val="50000"/>
                  </a:schemeClr>
                </a:solidFill>
              </a:rPr>
              <a:t>7</a:t>
            </a:r>
            <a:r>
              <a:rPr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个小</a:t>
            </a:r>
            <a:r>
              <a:rPr lang="zh-CN" altLang="zh-CN" sz="3600" dirty="0" smtClean="0">
                <a:solidFill>
                  <a:schemeClr val="accent1">
                    <a:lumMod val="50000"/>
                  </a:schemeClr>
                </a:solidFill>
              </a:rPr>
              <a:t>功能</a:t>
            </a:r>
            <a:endParaRPr lang="zh-CN" altLang="zh-CN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30675" y="1563592"/>
            <a:ext cx="533400" cy="352425"/>
          </a:xfrm>
          <a:prstGeom prst="rect">
            <a:avLst/>
          </a:prstGeom>
        </p:spPr>
      </p:pic>
      <p:sp>
        <p:nvSpPr>
          <p:cNvPr id="7" name="内容占位符 3"/>
          <p:cNvSpPr>
            <a:spLocks noGrp="1"/>
          </p:cNvSpPr>
          <p:nvPr>
            <p:ph idx="12"/>
          </p:nvPr>
        </p:nvSpPr>
        <p:spPr>
          <a:xfrm>
            <a:off x="583249" y="4026899"/>
            <a:ext cx="4398054" cy="2687410"/>
          </a:xfrm>
        </p:spPr>
        <p:txBody>
          <a:bodyPr>
            <a:normAutofit lnSpcReduction="10000"/>
          </a:bodyPr>
          <a:lstStyle/>
          <a:p>
            <a:r>
              <a:rPr lang="zh-CN" altLang="zh-CN" b="1" dirty="0"/>
              <a:t>工具栏功能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sz="2200" b="1" dirty="0">
                <a:latin typeface="+mn-ea"/>
                <a:ea typeface="+mn-ea"/>
              </a:rPr>
              <a:t>效果：</a:t>
            </a:r>
            <a:r>
              <a:rPr lang="zh-CN" altLang="zh-CN" sz="2200" dirty="0">
                <a:latin typeface="+mn-ea"/>
                <a:ea typeface="+mn-ea"/>
              </a:rPr>
              <a:t>本程序具有强大的工具栏功能，点击工具栏上的按键，就能实现与图标对应的功能。</a:t>
            </a:r>
          </a:p>
          <a:p>
            <a:pPr marL="0" indent="0">
              <a:buNone/>
            </a:pPr>
            <a:r>
              <a:rPr lang="zh-CN" altLang="zh-CN" sz="2200" b="1" dirty="0">
                <a:latin typeface="+mn-ea"/>
                <a:ea typeface="+mn-ea"/>
              </a:rPr>
              <a:t>实现方法：</a:t>
            </a:r>
            <a:r>
              <a:rPr lang="zh-CN" altLang="zh-CN" sz="2200" dirty="0">
                <a:latin typeface="+mn-ea"/>
                <a:ea typeface="+mn-ea"/>
              </a:rPr>
              <a:t>对于每一个菜单栏中的功能，都找一个合适的图标，让用户能一眼明白它的功能，然后添加到创建的工具栏中</a:t>
            </a:r>
          </a:p>
          <a:p>
            <a:endParaRPr lang="en-US" altLang="zh-CN" b="1" dirty="0" smtClean="0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498543" y="3927294"/>
            <a:ext cx="3067050" cy="361950"/>
          </a:xfrm>
          <a:prstGeom prst="rect">
            <a:avLst/>
          </a:prstGeom>
        </p:spPr>
      </p:pic>
      <p:sp>
        <p:nvSpPr>
          <p:cNvPr id="10" name="内容占位符 3"/>
          <p:cNvSpPr>
            <a:spLocks noGrp="1"/>
          </p:cNvSpPr>
          <p:nvPr>
            <p:ph idx="12"/>
          </p:nvPr>
        </p:nvSpPr>
        <p:spPr>
          <a:xfrm>
            <a:off x="6130625" y="1585566"/>
            <a:ext cx="4190400" cy="2056041"/>
          </a:xfrm>
        </p:spPr>
        <p:txBody>
          <a:bodyPr>
            <a:normAutofit lnSpcReduction="10000"/>
          </a:bodyPr>
          <a:lstStyle/>
          <a:p>
            <a:r>
              <a:rPr lang="zh-CN" altLang="zh-CN" b="1" dirty="0"/>
              <a:t>快捷键功能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sz="2200" b="1" dirty="0">
                <a:latin typeface="+mn-ea"/>
                <a:ea typeface="+mn-ea"/>
              </a:rPr>
              <a:t>效果：</a:t>
            </a:r>
            <a:r>
              <a:rPr lang="zh-CN" altLang="zh-CN" sz="2200" dirty="0">
                <a:latin typeface="+mn-ea"/>
                <a:ea typeface="+mn-ea"/>
              </a:rPr>
              <a:t>一些使用频繁的功能设置了快捷键，具体在菜单栏上有明显提示</a:t>
            </a:r>
          </a:p>
          <a:p>
            <a:pPr marL="0" indent="0">
              <a:buNone/>
            </a:pPr>
            <a:r>
              <a:rPr lang="zh-CN" altLang="zh-CN" sz="2200" b="1" dirty="0">
                <a:latin typeface="+mn-ea"/>
                <a:ea typeface="+mn-ea"/>
              </a:rPr>
              <a:t>实现方法：</a:t>
            </a:r>
            <a:r>
              <a:rPr lang="zh-CN" altLang="zh-CN" sz="2200" dirty="0">
                <a:latin typeface="+mn-ea"/>
                <a:ea typeface="+mn-ea"/>
              </a:rPr>
              <a:t>通过</a:t>
            </a:r>
            <a:r>
              <a:rPr lang="en-US" altLang="zh-CN" sz="2200" dirty="0" err="1">
                <a:latin typeface="+mn-ea"/>
                <a:ea typeface="+mn-ea"/>
              </a:rPr>
              <a:t>setShortcuts</a:t>
            </a:r>
            <a:r>
              <a:rPr lang="en-US" altLang="zh-CN" sz="2200" dirty="0">
                <a:latin typeface="+mn-ea"/>
                <a:ea typeface="+mn-ea"/>
              </a:rPr>
              <a:t>()</a:t>
            </a:r>
            <a:r>
              <a:rPr lang="zh-CN" altLang="zh-CN" sz="2200" dirty="0">
                <a:latin typeface="+mn-ea"/>
                <a:ea typeface="+mn-ea"/>
              </a:rPr>
              <a:t>函数实现</a:t>
            </a:r>
            <a:endParaRPr lang="en-US" altLang="zh-CN" sz="2200" b="1" dirty="0" smtClean="0">
              <a:latin typeface="+mn-ea"/>
              <a:ea typeface="+mn-ea"/>
            </a:endParaRPr>
          </a:p>
        </p:txBody>
      </p:sp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177719" y="1454053"/>
            <a:ext cx="2143306" cy="373927"/>
          </a:xfrm>
          <a:prstGeom prst="rect">
            <a:avLst/>
          </a:prstGeom>
        </p:spPr>
      </p:pic>
      <p:sp>
        <p:nvSpPr>
          <p:cNvPr id="13" name="内容占位符 3"/>
          <p:cNvSpPr>
            <a:spLocks noGrp="1"/>
          </p:cNvSpPr>
          <p:nvPr>
            <p:ph idx="12"/>
          </p:nvPr>
        </p:nvSpPr>
        <p:spPr>
          <a:xfrm>
            <a:off x="6230773" y="4111808"/>
            <a:ext cx="4389330" cy="2295524"/>
          </a:xfrm>
        </p:spPr>
        <p:txBody>
          <a:bodyPr>
            <a:normAutofit fontScale="92500"/>
          </a:bodyPr>
          <a:lstStyle/>
          <a:p>
            <a:r>
              <a:rPr lang="zh-CN" altLang="zh-CN" b="1" dirty="0"/>
              <a:t>进度显示功能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sz="2200" b="1" dirty="0">
                <a:latin typeface="+mn-ea"/>
                <a:ea typeface="+mn-ea"/>
              </a:rPr>
              <a:t>效果：</a:t>
            </a:r>
            <a:r>
              <a:rPr lang="zh-CN" altLang="zh-CN" sz="2200" dirty="0">
                <a:latin typeface="+mn-ea"/>
                <a:ea typeface="+mn-ea"/>
              </a:rPr>
              <a:t>有进度条实时显示运行的进度</a:t>
            </a:r>
          </a:p>
          <a:p>
            <a:pPr marL="0" indent="0">
              <a:buNone/>
            </a:pPr>
            <a:r>
              <a:rPr lang="zh-CN" altLang="zh-CN" sz="2200" b="1" dirty="0">
                <a:latin typeface="+mn-ea"/>
                <a:ea typeface="+mn-ea"/>
              </a:rPr>
              <a:t>实现方法：</a:t>
            </a:r>
            <a:r>
              <a:rPr lang="zh-CN" altLang="zh-CN" sz="2200" dirty="0">
                <a:latin typeface="+mn-ea"/>
                <a:ea typeface="+mn-ea"/>
              </a:rPr>
              <a:t>增添一个进度条器件，写在打印数据的函数中，当所有语句打印完毕，进度条正好显示到</a:t>
            </a:r>
            <a:r>
              <a:rPr lang="en-US" altLang="zh-CN" sz="2200" dirty="0">
                <a:latin typeface="+mn-ea"/>
                <a:ea typeface="+mn-ea"/>
              </a:rPr>
              <a:t>100%</a:t>
            </a:r>
            <a:r>
              <a:rPr lang="zh-CN" altLang="zh-CN" sz="2200" dirty="0">
                <a:latin typeface="+mn-ea"/>
                <a:ea typeface="+mn-ea"/>
              </a:rPr>
              <a:t>（利用打印的语句的条数来事先计算好）</a:t>
            </a:r>
          </a:p>
          <a:p>
            <a:endParaRPr lang="en-US" altLang="zh-CN" b="1" dirty="0" smtClean="0">
              <a:latin typeface="+mn-ea"/>
              <a:ea typeface="+mn-ea"/>
            </a:endParaRPr>
          </a:p>
        </p:txBody>
      </p:sp>
      <p:pic>
        <p:nvPicPr>
          <p:cNvPr id="14" name="图片 13"/>
          <p:cNvPicPr/>
          <p:nvPr/>
        </p:nvPicPr>
        <p:blipFill>
          <a:blip r:embed="rId5"/>
          <a:stretch>
            <a:fillRect/>
          </a:stretch>
        </p:blipFill>
        <p:spPr>
          <a:xfrm>
            <a:off x="8425438" y="3927293"/>
            <a:ext cx="29908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10" grpId="0" build="p"/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2"/>
          </p:nvPr>
        </p:nvSpPr>
        <p:spPr>
          <a:xfrm>
            <a:off x="583249" y="1640748"/>
            <a:ext cx="4190400" cy="2056041"/>
          </a:xfrm>
        </p:spPr>
        <p:txBody>
          <a:bodyPr>
            <a:normAutofit lnSpcReduction="10000"/>
          </a:bodyPr>
          <a:lstStyle/>
          <a:p>
            <a:r>
              <a:rPr lang="zh-CN" altLang="zh-CN" b="1" dirty="0"/>
              <a:t>显示时间的功能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sz="2200" b="1" dirty="0">
                <a:latin typeface="+mn-ea"/>
                <a:ea typeface="+mn-ea"/>
              </a:rPr>
              <a:t>效果：</a:t>
            </a:r>
            <a:r>
              <a:rPr lang="zh-CN" altLang="zh-CN" sz="2200" dirty="0">
                <a:latin typeface="+mn-ea"/>
                <a:ea typeface="+mn-ea"/>
              </a:rPr>
              <a:t>在主窗口左下方实时更新当前的北京时间</a:t>
            </a:r>
          </a:p>
          <a:p>
            <a:pPr marL="0" indent="0">
              <a:buNone/>
            </a:pPr>
            <a:r>
              <a:rPr lang="zh-CN" altLang="zh-CN" sz="2200" b="1" dirty="0">
                <a:latin typeface="+mn-ea"/>
                <a:ea typeface="+mn-ea"/>
              </a:rPr>
              <a:t>实现方法：</a:t>
            </a:r>
            <a:r>
              <a:rPr lang="zh-CN" altLang="zh-CN" sz="2200" dirty="0">
                <a:latin typeface="+mn-ea"/>
                <a:ea typeface="+mn-ea"/>
              </a:rPr>
              <a:t>利用</a:t>
            </a:r>
            <a:r>
              <a:rPr lang="en-US" altLang="zh-CN" sz="2200" dirty="0" err="1">
                <a:latin typeface="+mn-ea"/>
                <a:ea typeface="+mn-ea"/>
              </a:rPr>
              <a:t>Qt</a:t>
            </a:r>
            <a:r>
              <a:rPr lang="zh-CN" altLang="zh-CN" sz="2200" dirty="0">
                <a:latin typeface="+mn-ea"/>
                <a:ea typeface="+mn-ea"/>
              </a:rPr>
              <a:t>中的</a:t>
            </a:r>
            <a:r>
              <a:rPr lang="en-US" altLang="zh-CN" sz="2200" dirty="0" err="1">
                <a:latin typeface="+mn-ea"/>
                <a:ea typeface="+mn-ea"/>
              </a:rPr>
              <a:t>QTime</a:t>
            </a:r>
            <a:r>
              <a:rPr lang="zh-CN" altLang="zh-CN" sz="2200" dirty="0">
                <a:latin typeface="+mn-ea"/>
                <a:ea typeface="+mn-ea"/>
              </a:rPr>
              <a:t>类获取当前时间，写在</a:t>
            </a:r>
            <a:r>
              <a:rPr lang="en-US" altLang="zh-CN" sz="2200" dirty="0" err="1">
                <a:latin typeface="+mn-ea"/>
                <a:ea typeface="+mn-ea"/>
              </a:rPr>
              <a:t>QLabel</a:t>
            </a:r>
            <a:r>
              <a:rPr lang="zh-CN" altLang="zh-CN" sz="2200" dirty="0">
                <a:latin typeface="+mn-ea"/>
                <a:ea typeface="+mn-ea"/>
              </a:rPr>
              <a:t>上显示即</a:t>
            </a:r>
            <a:r>
              <a:rPr lang="zh-CN" altLang="zh-CN" sz="2200" dirty="0" smtClean="0">
                <a:latin typeface="+mn-ea"/>
                <a:ea typeface="+mn-ea"/>
              </a:rPr>
              <a:t>可</a:t>
            </a:r>
            <a:endParaRPr lang="zh-CN" altLang="zh-CN" sz="2200" dirty="0">
              <a:latin typeface="+mn-ea"/>
              <a:ea typeface="+mn-ea"/>
            </a:endParaRPr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152175" y="764349"/>
            <a:ext cx="8607198" cy="535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六 其他</a:t>
            </a:r>
            <a:r>
              <a:rPr lang="en-US" altLang="zh-CN" sz="3600" dirty="0" smtClean="0">
                <a:solidFill>
                  <a:schemeClr val="accent1">
                    <a:lumMod val="50000"/>
                  </a:schemeClr>
                </a:solidFill>
              </a:rPr>
              <a:t>7</a:t>
            </a:r>
            <a:r>
              <a:rPr lang="zh-CN" altLang="en-US" sz="3600" dirty="0" smtClean="0">
                <a:solidFill>
                  <a:schemeClr val="accent1">
                    <a:lumMod val="50000"/>
                  </a:schemeClr>
                </a:solidFill>
              </a:rPr>
              <a:t>个小</a:t>
            </a:r>
            <a:r>
              <a:rPr lang="zh-CN" altLang="zh-CN" sz="3600" dirty="0" smtClean="0">
                <a:solidFill>
                  <a:schemeClr val="accent1">
                    <a:lumMod val="50000"/>
                  </a:schemeClr>
                </a:solidFill>
              </a:rPr>
              <a:t>功能</a:t>
            </a:r>
            <a:endParaRPr lang="zh-CN" altLang="zh-CN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图片 14"/>
          <p:cNvPicPr/>
          <p:nvPr/>
        </p:nvPicPr>
        <p:blipFill>
          <a:blip r:embed="rId4"/>
          <a:stretch>
            <a:fillRect/>
          </a:stretch>
        </p:blipFill>
        <p:spPr>
          <a:xfrm>
            <a:off x="3122839" y="1562370"/>
            <a:ext cx="1650810" cy="333375"/>
          </a:xfrm>
          <a:prstGeom prst="rect">
            <a:avLst/>
          </a:prstGeom>
        </p:spPr>
      </p:pic>
      <p:sp>
        <p:nvSpPr>
          <p:cNvPr id="16" name="内容占位符 3"/>
          <p:cNvSpPr>
            <a:spLocks noGrp="1"/>
          </p:cNvSpPr>
          <p:nvPr>
            <p:ph idx="12"/>
          </p:nvPr>
        </p:nvSpPr>
        <p:spPr>
          <a:xfrm>
            <a:off x="565831" y="4157530"/>
            <a:ext cx="4207818" cy="2164893"/>
          </a:xfrm>
        </p:spPr>
        <p:txBody>
          <a:bodyPr>
            <a:normAutofit fontScale="92500" lnSpcReduction="10000"/>
          </a:bodyPr>
          <a:lstStyle/>
          <a:p>
            <a:r>
              <a:rPr lang="zh-CN" altLang="zh-CN" b="1" dirty="0"/>
              <a:t>状态条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sz="2200" b="1" dirty="0">
                <a:latin typeface="+mn-ea"/>
                <a:ea typeface="+mn-ea"/>
              </a:rPr>
              <a:t>效果：</a:t>
            </a:r>
            <a:r>
              <a:rPr lang="zh-CN" altLang="zh-CN" sz="2200" dirty="0">
                <a:latin typeface="+mn-ea"/>
                <a:ea typeface="+mn-ea"/>
              </a:rPr>
              <a:t>将鼠标移动至任意按键上时，屏幕最下方会显示简要说明（比查看看说明书更方便）</a:t>
            </a:r>
          </a:p>
          <a:p>
            <a:pPr marL="0" indent="0">
              <a:buNone/>
            </a:pPr>
            <a:r>
              <a:rPr lang="zh-CN" altLang="zh-CN" sz="2200" b="1" dirty="0">
                <a:latin typeface="+mn-ea"/>
                <a:ea typeface="+mn-ea"/>
              </a:rPr>
              <a:t>实现方法：</a:t>
            </a:r>
            <a:r>
              <a:rPr lang="zh-CN" altLang="zh-CN" sz="2200" dirty="0">
                <a:latin typeface="+mn-ea"/>
                <a:ea typeface="+mn-ea"/>
              </a:rPr>
              <a:t>添加一个</a:t>
            </a:r>
            <a:r>
              <a:rPr lang="en-US" altLang="zh-CN" sz="2200" dirty="0" err="1">
                <a:latin typeface="+mn-ea"/>
                <a:ea typeface="+mn-ea"/>
              </a:rPr>
              <a:t>statusBar</a:t>
            </a:r>
            <a:r>
              <a:rPr lang="en-US" altLang="zh-CN" sz="2200" dirty="0">
                <a:latin typeface="+mn-ea"/>
                <a:ea typeface="+mn-ea"/>
              </a:rPr>
              <a:t>()</a:t>
            </a:r>
            <a:r>
              <a:rPr lang="zh-CN" altLang="zh-CN" sz="2200" dirty="0">
                <a:latin typeface="+mn-ea"/>
                <a:ea typeface="+mn-ea"/>
              </a:rPr>
              <a:t>器件，然后其他器件均通过</a:t>
            </a:r>
            <a:r>
              <a:rPr lang="en-US" altLang="zh-CN" sz="2200" dirty="0" err="1">
                <a:latin typeface="+mn-ea"/>
                <a:ea typeface="+mn-ea"/>
              </a:rPr>
              <a:t>setStatusTip</a:t>
            </a:r>
            <a:r>
              <a:rPr lang="en-US" altLang="zh-CN" sz="2200" dirty="0">
                <a:latin typeface="+mn-ea"/>
                <a:ea typeface="+mn-ea"/>
              </a:rPr>
              <a:t>()</a:t>
            </a:r>
            <a:r>
              <a:rPr lang="zh-CN" altLang="zh-CN" sz="2200" dirty="0">
                <a:latin typeface="+mn-ea"/>
                <a:ea typeface="+mn-ea"/>
              </a:rPr>
              <a:t>写上说明即可</a:t>
            </a:r>
          </a:p>
          <a:p>
            <a:pPr marL="0" indent="0">
              <a:buNone/>
            </a:pPr>
            <a:endParaRPr lang="zh-CN" altLang="zh-CN" dirty="0">
              <a:latin typeface="+mn-ea"/>
              <a:ea typeface="+mn-ea"/>
            </a:endParaRPr>
          </a:p>
        </p:txBody>
      </p:sp>
      <p:pic>
        <p:nvPicPr>
          <p:cNvPr id="17" name="图片 16"/>
          <p:cNvPicPr/>
          <p:nvPr/>
        </p:nvPicPr>
        <p:blipFill>
          <a:blip r:embed="rId5"/>
          <a:stretch>
            <a:fillRect/>
          </a:stretch>
        </p:blipFill>
        <p:spPr>
          <a:xfrm>
            <a:off x="1939971" y="4037657"/>
            <a:ext cx="3262254" cy="437467"/>
          </a:xfrm>
          <a:prstGeom prst="rect">
            <a:avLst/>
          </a:prstGeom>
        </p:spPr>
      </p:pic>
      <p:sp>
        <p:nvSpPr>
          <p:cNvPr id="18" name="内容占位符 3"/>
          <p:cNvSpPr>
            <a:spLocks noGrp="1"/>
          </p:cNvSpPr>
          <p:nvPr>
            <p:ph idx="12"/>
          </p:nvPr>
        </p:nvSpPr>
        <p:spPr>
          <a:xfrm>
            <a:off x="6300440" y="369296"/>
            <a:ext cx="4190400" cy="2056041"/>
          </a:xfrm>
        </p:spPr>
        <p:txBody>
          <a:bodyPr>
            <a:normAutofit fontScale="92500" lnSpcReduction="10000"/>
          </a:bodyPr>
          <a:lstStyle/>
          <a:p>
            <a:r>
              <a:rPr lang="zh-CN" altLang="zh-CN" b="1" dirty="0"/>
              <a:t>了解作者的功能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b="1" dirty="0">
                <a:latin typeface="+mn-ea"/>
                <a:ea typeface="+mn-ea"/>
              </a:rPr>
              <a:t>效果：</a:t>
            </a:r>
            <a:r>
              <a:rPr lang="zh-CN" altLang="zh-CN" dirty="0">
                <a:latin typeface="+mn-ea"/>
                <a:ea typeface="+mn-ea"/>
              </a:rPr>
              <a:t>可以打开一个写有作者相关信息的窗口，登陆的用户名和密码就在</a:t>
            </a:r>
            <a:r>
              <a:rPr lang="zh-CN" altLang="zh-CN" dirty="0" smtClean="0">
                <a:latin typeface="+mn-ea"/>
                <a:ea typeface="+mn-ea"/>
              </a:rPr>
              <a:t>这里</a:t>
            </a:r>
            <a:r>
              <a:rPr lang="en-US" altLang="zh-CN" dirty="0" smtClean="0">
                <a:latin typeface="+mn-ea"/>
                <a:ea typeface="+mn-ea"/>
              </a:rPr>
              <a:t>:)</a:t>
            </a:r>
            <a:endParaRPr lang="zh-CN" altLang="zh-CN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CN" altLang="zh-CN" b="1" dirty="0">
                <a:latin typeface="+mn-ea"/>
                <a:ea typeface="+mn-ea"/>
              </a:rPr>
              <a:t>实现方法：</a:t>
            </a:r>
            <a:r>
              <a:rPr lang="zh-CN" altLang="zh-CN" dirty="0">
                <a:latin typeface="+mn-ea"/>
                <a:ea typeface="+mn-ea"/>
              </a:rPr>
              <a:t>写一个</a:t>
            </a:r>
            <a:r>
              <a:rPr lang="en-US" altLang="zh-CN" dirty="0">
                <a:latin typeface="+mn-ea"/>
                <a:ea typeface="+mn-ea"/>
              </a:rPr>
              <a:t>dialog</a:t>
            </a:r>
            <a:r>
              <a:rPr lang="zh-CN" altLang="zh-CN" dirty="0">
                <a:latin typeface="+mn-ea"/>
                <a:ea typeface="+mn-ea"/>
              </a:rPr>
              <a:t>，在上面写上作者信息即</a:t>
            </a:r>
            <a:r>
              <a:rPr lang="zh-CN" altLang="zh-CN" dirty="0" smtClean="0">
                <a:latin typeface="+mn-ea"/>
                <a:ea typeface="+mn-ea"/>
              </a:rPr>
              <a:t>可</a:t>
            </a:r>
            <a:endParaRPr lang="zh-CN" altLang="zh-CN" dirty="0">
              <a:latin typeface="+mn-ea"/>
              <a:ea typeface="+mn-ea"/>
            </a:endParaRPr>
          </a:p>
        </p:txBody>
      </p:sp>
      <p:pic>
        <p:nvPicPr>
          <p:cNvPr id="12" name="AF840D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67328" y="2326337"/>
            <a:ext cx="2856623" cy="429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4" grpId="0" build="p"/>
      <p:bldP spid="16" grpId="0" build="p"/>
      <p:bldP spid="1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>
          <a:xfrm>
            <a:off x="204426" y="1026204"/>
            <a:ext cx="11656648" cy="1351236"/>
          </a:xfrm>
        </p:spPr>
        <p:txBody>
          <a:bodyPr/>
          <a:lstStyle/>
          <a:p>
            <a:pPr marL="0" indent="0">
              <a:buNone/>
            </a:pPr>
            <a:r>
              <a:rPr lang="zh-CN" altLang="zh-CN" b="1" dirty="0"/>
              <a:t>①功能丰富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>
                <a:latin typeface="+mn-ea"/>
                <a:ea typeface="+mn-ea"/>
              </a:rPr>
              <a:t>本程序拥有运行、调试、设置、登陆、帮助</a:t>
            </a:r>
            <a:r>
              <a:rPr lang="en-US" altLang="zh-CN" b="1" u="sng" dirty="0">
                <a:solidFill>
                  <a:srgbClr val="FFC000"/>
                </a:solidFill>
                <a:latin typeface="+mn-ea"/>
                <a:ea typeface="+mn-ea"/>
              </a:rPr>
              <a:t>5</a:t>
            </a:r>
            <a:r>
              <a:rPr lang="zh-CN" altLang="zh-CN" b="1" u="sng" dirty="0">
                <a:solidFill>
                  <a:srgbClr val="FFC000"/>
                </a:solidFill>
                <a:latin typeface="+mn-ea"/>
                <a:ea typeface="+mn-ea"/>
              </a:rPr>
              <a:t>大功能</a:t>
            </a:r>
            <a:r>
              <a:rPr lang="zh-CN" altLang="zh-CN" dirty="0">
                <a:latin typeface="+mn-ea"/>
                <a:ea typeface="+mn-ea"/>
              </a:rPr>
              <a:t>，另外还有</a:t>
            </a:r>
            <a:r>
              <a:rPr lang="en-US" altLang="zh-CN" b="1" u="sng" dirty="0">
                <a:solidFill>
                  <a:srgbClr val="FFC000"/>
                </a:solidFill>
                <a:latin typeface="+mn-ea"/>
                <a:ea typeface="+mn-ea"/>
              </a:rPr>
              <a:t>7</a:t>
            </a:r>
            <a:r>
              <a:rPr lang="zh-CN" altLang="zh-CN" b="1" u="sng" dirty="0">
                <a:solidFill>
                  <a:srgbClr val="FFC000"/>
                </a:solidFill>
                <a:latin typeface="+mn-ea"/>
                <a:ea typeface="+mn-ea"/>
              </a:rPr>
              <a:t>个小功能控件</a:t>
            </a:r>
            <a:r>
              <a:rPr lang="zh-CN" altLang="zh-CN" dirty="0">
                <a:latin typeface="+mn-ea"/>
                <a:ea typeface="+mn-ea"/>
              </a:rPr>
              <a:t>，功能十分丰富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流程三  创新点 </a:t>
            </a:r>
            <a:r>
              <a:rPr lang="en-US" altLang="zh-CN" dirty="0" smtClean="0"/>
              <a:t>|| </a:t>
            </a:r>
            <a:r>
              <a:rPr lang="zh-CN" altLang="en-US" dirty="0" smtClean="0"/>
              <a:t>特色 介绍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117" y="2599495"/>
            <a:ext cx="2565400" cy="95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4" y="2599495"/>
            <a:ext cx="2504544" cy="12157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4" y="4217818"/>
            <a:ext cx="2654178" cy="13338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265" y="2559775"/>
            <a:ext cx="2372809" cy="11157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638" y="2599495"/>
            <a:ext cx="2546301" cy="731534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>
            <a:off x="3949765" y="4041605"/>
            <a:ext cx="533400" cy="35242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8"/>
          <a:stretch>
            <a:fillRect/>
          </a:stretch>
        </p:blipFill>
        <p:spPr>
          <a:xfrm>
            <a:off x="5245284" y="3961200"/>
            <a:ext cx="3067050" cy="36195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/>
          <a:stretch>
            <a:fillRect/>
          </a:stretch>
        </p:blipFill>
        <p:spPr>
          <a:xfrm>
            <a:off x="7266079" y="5616506"/>
            <a:ext cx="2143306" cy="373927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10"/>
          <a:stretch>
            <a:fillRect/>
          </a:stretch>
        </p:blipFill>
        <p:spPr>
          <a:xfrm>
            <a:off x="3787959" y="4710859"/>
            <a:ext cx="2990850" cy="466725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11"/>
          <a:stretch>
            <a:fillRect/>
          </a:stretch>
        </p:blipFill>
        <p:spPr>
          <a:xfrm>
            <a:off x="7699203" y="4849881"/>
            <a:ext cx="1650810" cy="333375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12"/>
          <a:stretch>
            <a:fillRect/>
          </a:stretch>
        </p:blipFill>
        <p:spPr>
          <a:xfrm>
            <a:off x="3678361" y="5565294"/>
            <a:ext cx="3262254" cy="4374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0033" y="3878602"/>
            <a:ext cx="2151041" cy="2246340"/>
          </a:xfrm>
          <a:prstGeom prst="rect">
            <a:avLst/>
          </a:prstGeom>
        </p:spPr>
      </p:pic>
      <p:pic>
        <p:nvPicPr>
          <p:cNvPr id="47" name="图片 46"/>
          <p:cNvPicPr/>
          <p:nvPr/>
        </p:nvPicPr>
        <p:blipFill>
          <a:blip r:embed="rId14"/>
          <a:stretch>
            <a:fillRect/>
          </a:stretch>
        </p:blipFill>
        <p:spPr>
          <a:xfrm>
            <a:off x="3773744" y="1988501"/>
            <a:ext cx="2978186" cy="46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1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流程三  创新点 </a:t>
            </a:r>
            <a:r>
              <a:rPr lang="en-US" altLang="zh-CN" dirty="0" smtClean="0"/>
              <a:t>|| </a:t>
            </a:r>
            <a:r>
              <a:rPr lang="zh-CN" altLang="en-US" dirty="0" smtClean="0"/>
              <a:t>特色 介绍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1"/>
          </p:nvPr>
        </p:nvSpPr>
        <p:spPr>
          <a:xfrm>
            <a:off x="204426" y="2481939"/>
            <a:ext cx="11656647" cy="43760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zh-CN" b="1" dirty="0"/>
              <a:t>②创新性高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dirty="0">
                <a:latin typeface="+mn-ea"/>
                <a:ea typeface="+mn-ea"/>
              </a:rPr>
              <a:t>运行功能上：</a:t>
            </a:r>
            <a:r>
              <a:rPr lang="zh-CN" altLang="zh-CN" b="1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自定义输入运行</a:t>
            </a:r>
            <a:r>
              <a:rPr lang="zh-CN" altLang="zh-CN" dirty="0">
                <a:latin typeface="+mn-ea"/>
                <a:ea typeface="+mn-ea"/>
              </a:rPr>
              <a:t>是创新之处。这一功能是为了不让该</a:t>
            </a:r>
            <a:r>
              <a:rPr lang="en-US" altLang="zh-CN" dirty="0">
                <a:latin typeface="+mn-ea"/>
                <a:ea typeface="+mn-ea"/>
              </a:rPr>
              <a:t>Y86-64</a:t>
            </a:r>
            <a:r>
              <a:rPr lang="zh-CN" altLang="zh-CN" dirty="0">
                <a:latin typeface="+mn-ea"/>
                <a:ea typeface="+mn-ea"/>
              </a:rPr>
              <a:t>模拟器仅局限于那几个测例上，而应该像一个真的</a:t>
            </a:r>
            <a:r>
              <a:rPr lang="en-US" altLang="zh-CN" dirty="0">
                <a:latin typeface="+mn-ea"/>
                <a:ea typeface="+mn-ea"/>
              </a:rPr>
              <a:t>CPU</a:t>
            </a:r>
            <a:r>
              <a:rPr lang="zh-CN" altLang="zh-CN" dirty="0">
                <a:latin typeface="+mn-ea"/>
                <a:ea typeface="+mn-ea"/>
              </a:rPr>
              <a:t>一样运行各种可能的指令。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b="1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调试功能</a:t>
            </a:r>
            <a:r>
              <a:rPr lang="zh-CN" altLang="zh-CN" dirty="0">
                <a:latin typeface="+mn-ea"/>
                <a:ea typeface="+mn-ea"/>
              </a:rPr>
              <a:t>上：在该程序中，设置的断点不是一般的断点，而是不会停止运行的断点。因此可以一次性在所有想查看的位置都写上一行“</a:t>
            </a:r>
            <a:r>
              <a:rPr lang="en-US" altLang="zh-CN" dirty="0">
                <a:latin typeface="+mn-ea"/>
                <a:ea typeface="+mn-ea"/>
              </a:rPr>
              <a:t>break</a:t>
            </a:r>
            <a:r>
              <a:rPr lang="zh-CN" altLang="zh-CN" dirty="0">
                <a:latin typeface="+mn-ea"/>
                <a:ea typeface="+mn-ea"/>
              </a:rPr>
              <a:t>”标识符，这样一来就能只跑一遍程序而同时看到多个断点处的运行状态。这样大幅提高了调试效率。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b="1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登陆</a:t>
            </a:r>
            <a:r>
              <a:rPr lang="en-US" altLang="zh-CN" b="1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/</a:t>
            </a:r>
            <a:r>
              <a:rPr lang="zh-CN" altLang="zh-CN" b="1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注销功能</a:t>
            </a:r>
            <a:r>
              <a:rPr lang="zh-CN" altLang="zh-CN" dirty="0">
                <a:latin typeface="+mn-ea"/>
                <a:ea typeface="+mn-ea"/>
              </a:rPr>
              <a:t>：这是一个创新的功能，深度开发这一功能的话能提高该</a:t>
            </a:r>
            <a:r>
              <a:rPr lang="en-US" altLang="zh-CN" dirty="0">
                <a:latin typeface="+mn-ea"/>
                <a:ea typeface="+mn-ea"/>
              </a:rPr>
              <a:t>CPU</a:t>
            </a:r>
            <a:r>
              <a:rPr lang="zh-CN" altLang="zh-CN" dirty="0">
                <a:latin typeface="+mn-ea"/>
                <a:ea typeface="+mn-ea"/>
              </a:rPr>
              <a:t>的安全性，而不容易被非法利用。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dirty="0">
                <a:latin typeface="+mn-ea"/>
                <a:ea typeface="+mn-ea"/>
              </a:rPr>
              <a:t>帮助功能：</a:t>
            </a:r>
            <a:r>
              <a:rPr lang="zh-CN" altLang="zh-CN" b="1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扫二维码</a:t>
            </a:r>
            <a:r>
              <a:rPr lang="zh-CN" altLang="zh-CN" dirty="0">
                <a:latin typeface="+mn-ea"/>
                <a:ea typeface="+mn-ea"/>
              </a:rPr>
              <a:t>获取快速帮助是一个创新点。考虑到帮助的显示和程序的运行共用一个</a:t>
            </a:r>
            <a:r>
              <a:rPr lang="en-US" altLang="zh-CN" dirty="0" err="1">
                <a:latin typeface="+mn-ea"/>
                <a:ea typeface="+mn-ea"/>
              </a:rPr>
              <a:t>TextBrowser</a:t>
            </a:r>
            <a:r>
              <a:rPr lang="zh-CN" altLang="zh-CN" dirty="0">
                <a:latin typeface="+mn-ea"/>
                <a:ea typeface="+mn-ea"/>
              </a:rPr>
              <a:t>，这样不利于在运行程序是快速查看帮助，因此有了这个二维码的设计。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" y="1067711"/>
            <a:ext cx="188595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318" y="1067711"/>
            <a:ext cx="2225592" cy="18583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631" y="959269"/>
            <a:ext cx="1803626" cy="19668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451" y="525217"/>
            <a:ext cx="20955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3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流程三  创新点 </a:t>
            </a:r>
            <a:r>
              <a:rPr lang="en-US" altLang="zh-CN" dirty="0" smtClean="0"/>
              <a:t>|| </a:t>
            </a:r>
            <a:r>
              <a:rPr lang="zh-CN" altLang="en-US" dirty="0" smtClean="0"/>
              <a:t>特色 介绍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1"/>
          </p:nvPr>
        </p:nvSpPr>
        <p:spPr>
          <a:xfrm>
            <a:off x="335057" y="964123"/>
            <a:ext cx="11656647" cy="5423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b="1" dirty="0"/>
              <a:t>③人机交互友好度（易用、整洁、合理）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b="1" u="sng" dirty="0">
                <a:solidFill>
                  <a:srgbClr val="92D050"/>
                </a:solidFill>
                <a:latin typeface="+mn-ea"/>
                <a:ea typeface="+mn-ea"/>
              </a:rPr>
              <a:t>扫码功能：</a:t>
            </a:r>
            <a:r>
              <a:rPr lang="zh-CN" altLang="zh-CN" dirty="0">
                <a:latin typeface="+mn-ea"/>
                <a:ea typeface="+mn-ea"/>
              </a:rPr>
              <a:t>使用户能边看说明，边运行程序了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b="1" u="sng" dirty="0">
                <a:solidFill>
                  <a:srgbClr val="92D050"/>
                </a:solidFill>
                <a:latin typeface="+mn-ea"/>
                <a:ea typeface="+mn-ea"/>
              </a:rPr>
              <a:t>工具栏：</a:t>
            </a:r>
            <a:r>
              <a:rPr lang="zh-CN" altLang="zh-CN" dirty="0">
                <a:latin typeface="+mn-ea"/>
                <a:ea typeface="+mn-ea"/>
              </a:rPr>
              <a:t>在熟悉了本程序的功能后，按工具栏能方便不少，使得本程序</a:t>
            </a:r>
            <a:r>
              <a:rPr lang="zh-CN" altLang="zh-CN" dirty="0" smtClean="0">
                <a:latin typeface="+mn-ea"/>
                <a:ea typeface="+mn-ea"/>
              </a:rPr>
              <a:t>变得易</a:t>
            </a:r>
            <a:r>
              <a:rPr lang="zh-CN" altLang="zh-CN" dirty="0">
                <a:latin typeface="+mn-ea"/>
                <a:ea typeface="+mn-ea"/>
              </a:rPr>
              <a:t>用；并且工具栏还使得程序界面变得整洁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b="1" u="sng" dirty="0">
                <a:solidFill>
                  <a:srgbClr val="92D050"/>
                </a:solidFill>
                <a:latin typeface="+mn-ea"/>
                <a:ea typeface="+mn-ea"/>
              </a:rPr>
              <a:t>快捷键：</a:t>
            </a:r>
            <a:r>
              <a:rPr lang="zh-CN" altLang="zh-CN" dirty="0">
                <a:latin typeface="+mn-ea"/>
                <a:ea typeface="+mn-ea"/>
              </a:rPr>
              <a:t>使用频繁的功能运用快捷键能大幅提高工作效率，这样的设计使本程序变得便捷易用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b="1" u="sng" dirty="0">
                <a:solidFill>
                  <a:srgbClr val="92D050"/>
                </a:solidFill>
                <a:latin typeface="+mn-ea"/>
                <a:ea typeface="+mn-ea"/>
              </a:rPr>
              <a:t>进度条：</a:t>
            </a:r>
            <a:r>
              <a:rPr lang="zh-CN" altLang="zh-CN" dirty="0">
                <a:latin typeface="+mn-ea"/>
                <a:ea typeface="+mn-ea"/>
              </a:rPr>
              <a:t>可以缓解用户等待程序运行时的无聊和郁闷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b="1" u="sng" dirty="0">
                <a:solidFill>
                  <a:srgbClr val="92D050"/>
                </a:solidFill>
                <a:latin typeface="+mn-ea"/>
                <a:ea typeface="+mn-ea"/>
              </a:rPr>
              <a:t>时间：</a:t>
            </a:r>
            <a:r>
              <a:rPr lang="zh-CN" altLang="zh-CN" dirty="0">
                <a:latin typeface="+mn-ea"/>
                <a:ea typeface="+mn-ea"/>
              </a:rPr>
              <a:t>方便用户快速了解时间（再也不用担心不知道今天几号了）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b="1" u="sng" dirty="0">
                <a:solidFill>
                  <a:srgbClr val="92D050"/>
                </a:solidFill>
                <a:latin typeface="+mn-ea"/>
                <a:ea typeface="+mn-ea"/>
              </a:rPr>
              <a:t>状态条：</a:t>
            </a:r>
            <a:r>
              <a:rPr lang="zh-CN" altLang="zh-CN" dirty="0">
                <a:latin typeface="+mn-ea"/>
                <a:ea typeface="+mn-ea"/>
              </a:rPr>
              <a:t>能比查看说明书更快速的让用户了解每一个按钮的大致用途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b="1" u="sng" dirty="0">
                <a:solidFill>
                  <a:srgbClr val="92D050"/>
                </a:solidFill>
                <a:latin typeface="+mn-ea"/>
                <a:ea typeface="+mn-ea"/>
              </a:rPr>
              <a:t>了解作者：</a:t>
            </a:r>
            <a:r>
              <a:rPr lang="zh-CN" altLang="zh-CN" dirty="0">
                <a:latin typeface="+mn-ea"/>
                <a:ea typeface="+mn-ea"/>
              </a:rPr>
              <a:t>让用户能够有机会了解作者的信息，既能满足用户的好奇心，又能让用户和作者交上朋友，大幅提升了交互的友好度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09" y="1114505"/>
            <a:ext cx="638565" cy="728544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7332098" y="2376489"/>
            <a:ext cx="2276020" cy="281443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693929" y="3241049"/>
            <a:ext cx="1723927" cy="300761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8624722" y="3660788"/>
            <a:ext cx="1966792" cy="30692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6"/>
          <a:stretch>
            <a:fillRect/>
          </a:stretch>
        </p:blipFill>
        <p:spPr>
          <a:xfrm>
            <a:off x="10591514" y="4040898"/>
            <a:ext cx="1049917" cy="213829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/>
          <a:stretch>
            <a:fillRect/>
          </a:stretch>
        </p:blipFill>
        <p:spPr>
          <a:xfrm>
            <a:off x="10222862" y="4407361"/>
            <a:ext cx="1782943" cy="2390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3474" y="5673674"/>
            <a:ext cx="939173" cy="98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发布会流程</a:t>
            </a:r>
            <a:endParaRPr lang="zh-CN" altLang="en-US" dirty="0"/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77143729"/>
              </p:ext>
            </p:extLst>
          </p:nvPr>
        </p:nvGraphicFramePr>
        <p:xfrm>
          <a:off x="1785032" y="1140959"/>
          <a:ext cx="8632143" cy="523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90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流程三  创新点 </a:t>
            </a:r>
            <a:r>
              <a:rPr lang="en-US" altLang="zh-CN" dirty="0" smtClean="0"/>
              <a:t>|| </a:t>
            </a:r>
            <a:r>
              <a:rPr lang="zh-CN" altLang="en-US" dirty="0" smtClean="0"/>
              <a:t>特色 介绍</a:t>
            </a:r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0"/>
          </p:nvPr>
        </p:nvSpPr>
        <p:spPr>
          <a:xfrm>
            <a:off x="696407" y="1530260"/>
            <a:ext cx="3407277" cy="4249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b="1" dirty="0"/>
              <a:t>④鲁棒性强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en-US" altLang="zh-CN" b="1" u="sng" dirty="0">
                <a:solidFill>
                  <a:srgbClr val="7030A0"/>
                </a:solidFill>
                <a:latin typeface="+mn-ea"/>
                <a:ea typeface="+mn-ea"/>
              </a:rPr>
              <a:t>clear</a:t>
            </a:r>
            <a:r>
              <a:rPr lang="zh-CN" altLang="zh-CN" b="1" u="sng" dirty="0">
                <a:solidFill>
                  <a:srgbClr val="7030A0"/>
                </a:solidFill>
                <a:latin typeface="+mn-ea"/>
                <a:ea typeface="+mn-ea"/>
              </a:rPr>
              <a:t>按钮：</a:t>
            </a:r>
            <a:r>
              <a:rPr lang="zh-CN" altLang="zh-CN" dirty="0">
                <a:latin typeface="+mn-ea"/>
                <a:ea typeface="+mn-ea"/>
              </a:rPr>
              <a:t>当出现由于不当操作造成的界面混乱时，此按钮可以</a:t>
            </a:r>
            <a:r>
              <a:rPr lang="zh-CN" altLang="zh-CN" dirty="0">
                <a:solidFill>
                  <a:srgbClr val="7030A0"/>
                </a:solidFill>
                <a:latin typeface="+mn-ea"/>
                <a:ea typeface="+mn-ea"/>
              </a:rPr>
              <a:t>快速复原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909498" y="1530260"/>
            <a:ext cx="533400" cy="352425"/>
          </a:xfrm>
          <a:prstGeom prst="rect">
            <a:avLst/>
          </a:prstGeom>
        </p:spPr>
      </p:pic>
      <p:pic>
        <p:nvPicPr>
          <p:cNvPr id="3" name="50C2E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5593" y="928646"/>
            <a:ext cx="3656784" cy="55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流程三  创新点 </a:t>
            </a:r>
            <a:r>
              <a:rPr lang="en-US" altLang="zh-CN" dirty="0" smtClean="0"/>
              <a:t>|| </a:t>
            </a:r>
            <a:r>
              <a:rPr lang="zh-CN" altLang="en-US" dirty="0" smtClean="0"/>
              <a:t>特色 介绍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1"/>
          </p:nvPr>
        </p:nvSpPr>
        <p:spPr>
          <a:xfrm>
            <a:off x="260307" y="1186192"/>
            <a:ext cx="11656647" cy="1635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b="1" dirty="0"/>
              <a:t>⑤风格清新，小巧便捷，灵活多变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>
                <a:latin typeface="+mn-ea"/>
                <a:ea typeface="+mn-ea"/>
              </a:rPr>
              <a:t>本程序以</a:t>
            </a:r>
            <a:r>
              <a:rPr lang="zh-CN" altLang="zh-CN" u="sng" dirty="0">
                <a:solidFill>
                  <a:srgbClr val="082B9A"/>
                </a:solidFill>
                <a:latin typeface="+mn-ea"/>
                <a:ea typeface="+mn-ea"/>
              </a:rPr>
              <a:t>天蓝和海蓝色调</a:t>
            </a:r>
            <a:r>
              <a:rPr lang="zh-CN" altLang="zh-CN" dirty="0">
                <a:latin typeface="+mn-ea"/>
                <a:ea typeface="+mn-ea"/>
              </a:rPr>
              <a:t>为主，配以</a:t>
            </a:r>
            <a:r>
              <a:rPr lang="zh-CN" altLang="zh-CN" b="1" u="sng" dirty="0">
                <a:solidFill>
                  <a:srgbClr val="FFFF00"/>
                </a:solidFill>
                <a:latin typeface="+mn-ea"/>
                <a:ea typeface="+mn-ea"/>
              </a:rPr>
              <a:t>皮卡丘</a:t>
            </a:r>
            <a:r>
              <a:rPr lang="zh-CN" altLang="zh-CN" dirty="0">
                <a:latin typeface="+mn-ea"/>
                <a:ea typeface="+mn-ea"/>
              </a:rPr>
              <a:t>的主图标以及</a:t>
            </a:r>
            <a:r>
              <a:rPr lang="zh-CN" altLang="zh-CN" u="sng" dirty="0">
                <a:solidFill>
                  <a:srgbClr val="FFFF00"/>
                </a:solidFill>
                <a:latin typeface="+mn-ea"/>
                <a:ea typeface="+mn-ea"/>
              </a:rPr>
              <a:t>皮卡丘</a:t>
            </a:r>
            <a:r>
              <a:rPr lang="zh-CN" altLang="zh-CN" dirty="0">
                <a:latin typeface="+mn-ea"/>
                <a:ea typeface="+mn-ea"/>
              </a:rPr>
              <a:t>的启动界面，风格活泼可爱，清新脱俗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94" y="3135086"/>
            <a:ext cx="3178628" cy="19071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36" y="3288302"/>
            <a:ext cx="3037423" cy="944064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 rotWithShape="1">
          <a:blip r:embed="rId4"/>
          <a:srcRect l="33048" r="34084" b="1061"/>
          <a:stretch/>
        </p:blipFill>
        <p:spPr bwMode="auto">
          <a:xfrm>
            <a:off x="7992473" y="2559141"/>
            <a:ext cx="2085340" cy="3346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018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2415" y="185185"/>
            <a:ext cx="8607198" cy="10296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流程四  抒情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（心路历程）</a:t>
            </a:r>
            <a:b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80160" y="1214845"/>
            <a:ext cx="93994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本次</a:t>
            </a:r>
            <a:r>
              <a:rPr lang="en-US" altLang="zh-CN" sz="2800" dirty="0">
                <a:solidFill>
                  <a:schemeClr val="bg1"/>
                </a:solidFill>
              </a:rPr>
              <a:t>Y86-64PJ</a:t>
            </a:r>
            <a:r>
              <a:rPr lang="zh-CN" altLang="en-US" sz="2800" dirty="0">
                <a:solidFill>
                  <a:schemeClr val="bg1"/>
                </a:solidFill>
              </a:rPr>
              <a:t>的阶段一、二到这里就结束了。从一开始啥都没有，到能够运行所有测例，再到把所有的</a:t>
            </a:r>
            <a:r>
              <a:rPr lang="en-US" altLang="zh-CN" sz="2800" dirty="0">
                <a:solidFill>
                  <a:schemeClr val="bg1"/>
                </a:solidFill>
              </a:rPr>
              <a:t>bug</a:t>
            </a:r>
            <a:r>
              <a:rPr lang="zh-CN" altLang="en-US" sz="2800" dirty="0">
                <a:solidFill>
                  <a:schemeClr val="bg1"/>
                </a:solidFill>
              </a:rPr>
              <a:t>调试完（能够运行出正确结果），这是阶段一的全部；然后再</a:t>
            </a:r>
            <a:r>
              <a:rPr lang="zh-CN" alt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从黑底白字开始，到出现一个像样的标准界面</a:t>
            </a:r>
            <a:r>
              <a:rPr lang="zh-CN" altLang="en-US" sz="2800" dirty="0">
                <a:solidFill>
                  <a:schemeClr val="bg1"/>
                </a:solidFill>
              </a:rPr>
              <a:t>，再</a:t>
            </a:r>
            <a:r>
              <a:rPr lang="zh-CN" altLang="en-US" sz="2800" b="1" dirty="0">
                <a:solidFill>
                  <a:srgbClr val="92D050"/>
                </a:solidFill>
              </a:rPr>
              <a:t>到一个色彩丰富，精细完美的漂亮界面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zh-CN" altLang="en-US" sz="2800" b="1" dirty="0">
                <a:solidFill>
                  <a:srgbClr val="FFC000"/>
                </a:solidFill>
              </a:rPr>
              <a:t>从工具栏上两三个图标，到现在的几乎塞满了图标</a:t>
            </a:r>
            <a:r>
              <a:rPr lang="zh-CN" altLang="en-US" sz="2800" dirty="0">
                <a:solidFill>
                  <a:schemeClr val="bg1"/>
                </a:solidFill>
              </a:rPr>
              <a:t>，这是阶段二的全部。虽然</a:t>
            </a:r>
            <a:r>
              <a:rPr lang="en-US" altLang="zh-CN" sz="2800" dirty="0">
                <a:solidFill>
                  <a:schemeClr val="bg1"/>
                </a:solidFill>
              </a:rPr>
              <a:t>debug</a:t>
            </a:r>
            <a:r>
              <a:rPr lang="zh-CN" altLang="en-US" sz="2800" dirty="0">
                <a:solidFill>
                  <a:schemeClr val="bg1"/>
                </a:solidFill>
              </a:rPr>
              <a:t>很痛苦，很费时，但当我把一个又一个充满趣味的功能填进我的工具栏内时，我心里是</a:t>
            </a:r>
            <a:r>
              <a:rPr lang="zh-CN" altLang="en-US" sz="2800" b="1" dirty="0">
                <a:solidFill>
                  <a:srgbClr val="7030A0"/>
                </a:solidFill>
              </a:rPr>
              <a:t>充满快感</a:t>
            </a:r>
            <a:r>
              <a:rPr lang="zh-CN" altLang="en-US" sz="2800" dirty="0">
                <a:solidFill>
                  <a:schemeClr val="bg1"/>
                </a:solidFill>
              </a:rPr>
              <a:t>的；当我看着这样一个像宝贝一样的第一个有</a:t>
            </a:r>
            <a:r>
              <a:rPr lang="en-US" altLang="zh-CN" sz="2800" dirty="0">
                <a:solidFill>
                  <a:schemeClr val="bg1"/>
                </a:solidFill>
              </a:rPr>
              <a:t>GUI</a:t>
            </a:r>
            <a:r>
              <a:rPr lang="zh-CN" altLang="en-US" sz="2800" dirty="0">
                <a:solidFill>
                  <a:schemeClr val="bg1"/>
                </a:solidFill>
              </a:rPr>
              <a:t>的程序时，我觉得</a:t>
            </a:r>
            <a:r>
              <a:rPr lang="zh-CN" altLang="en-US" sz="2800" b="1" dirty="0">
                <a:solidFill>
                  <a:srgbClr val="FF5050"/>
                </a:solidFill>
              </a:rPr>
              <a:t>值了</a:t>
            </a:r>
            <a:r>
              <a:rPr lang="zh-CN" altLang="en-US" sz="2800" dirty="0">
                <a:solidFill>
                  <a:schemeClr val="bg1"/>
                </a:solidFill>
              </a:rPr>
              <a:t>。由游戏得来的灵感，也让我全程像玩游戏一样沉迷。</a:t>
            </a:r>
          </a:p>
        </p:txBody>
      </p:sp>
    </p:spTree>
    <p:extLst>
      <p:ext uri="{BB962C8B-B14F-4D97-AF65-F5344CB8AC3E}">
        <p14:creationId xmlns:p14="http://schemas.microsoft.com/office/powerpoint/2010/main" val="19340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物非人非</a:t>
            </a:r>
          </a:p>
        </p:txBody>
      </p:sp>
      <p:pic>
        <p:nvPicPr>
          <p:cNvPr id="5" name="dcbfb2c0def4b131797652247af24ed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6029" y="872683"/>
            <a:ext cx="2938508" cy="5185602"/>
          </a:xfrm>
          <a:prstGeom prst="rect">
            <a:avLst/>
          </a:prstGeom>
        </p:spPr>
      </p:pic>
      <p:pic>
        <p:nvPicPr>
          <p:cNvPr id="6" name="687c0eadfda0a3d10a1d3267c332f4e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07097" y="872683"/>
            <a:ext cx="2947292" cy="5201104"/>
          </a:xfrm>
          <a:prstGeom prst="rect">
            <a:avLst/>
          </a:prstGeom>
        </p:spPr>
      </p:pic>
      <p:pic>
        <p:nvPicPr>
          <p:cNvPr id="7" name="4a701c9a5457b6070f1356f16f7df6d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30046" y="872683"/>
            <a:ext cx="2941187" cy="51903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0038" y="6073787"/>
            <a:ext cx="3082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黑底白字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</a:t>
            </a:r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版完工纪念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9326" y="6127745"/>
            <a:ext cx="3082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有像样界面，实现基本功能</a:t>
            </a:r>
            <a:endParaRPr lang="en-US" altLang="zh-CN" b="1" dirty="0" smtClea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测试版</a:t>
            </a: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完工纪念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75879" y="6073787"/>
            <a:ext cx="444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色彩</a:t>
            </a:r>
            <a:r>
              <a:rPr lang="zh-CN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丰富、</a:t>
            </a:r>
            <a:r>
              <a:rPr lang="zh-CN" alt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精细完美、</a:t>
            </a:r>
            <a:r>
              <a:rPr lang="zh-CN" altLang="en-U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工具栏快要塞不下</a:t>
            </a:r>
            <a:endParaRPr lang="en-US" altLang="zh-CN" b="1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版发行版完工纪念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303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74867" y="3084252"/>
            <a:ext cx="5260975" cy="757130"/>
          </a:xfrm>
        </p:spPr>
        <p:txBody>
          <a:bodyPr/>
          <a:lstStyle/>
          <a:p>
            <a:r>
              <a:rPr lang="zh-CN" altLang="en-US" sz="4800" dirty="0" smtClean="0"/>
              <a:t>流程五  记者提问</a:t>
            </a:r>
            <a:endParaRPr lang="zh-CN" altLang="en-US" sz="4800" dirty="0"/>
          </a:p>
        </p:txBody>
      </p:sp>
      <p:sp>
        <p:nvSpPr>
          <p:cNvPr id="5" name="文本占位符 1"/>
          <p:cNvSpPr txBox="1">
            <a:spLocks/>
          </p:cNvSpPr>
          <p:nvPr/>
        </p:nvSpPr>
        <p:spPr>
          <a:xfrm>
            <a:off x="3535827" y="4330313"/>
            <a:ext cx="5260975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0" dirty="0"/>
              <a:t>略略</a:t>
            </a:r>
            <a:r>
              <a:rPr lang="zh-CN" altLang="en-US" sz="2400" b="0" dirty="0" smtClean="0"/>
              <a:t>略</a:t>
            </a:r>
            <a:r>
              <a:rPr lang="en-US" altLang="zh-CN" sz="2400" b="0" dirty="0" smtClean="0"/>
              <a:t>……</a:t>
            </a:r>
            <a:endParaRPr lang="zh-CN" altLang="en-US" sz="2400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2142309" y="5055326"/>
            <a:ext cx="600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没什么好问的！赶快扫码加微信，</a:t>
            </a:r>
            <a:r>
              <a:rPr lang="en-US" altLang="zh-CN" dirty="0" smtClean="0">
                <a:solidFill>
                  <a:schemeClr val="bg1"/>
                </a:solidFill>
              </a:rPr>
              <a:t>River’s Y86-64</a:t>
            </a:r>
            <a:r>
              <a:rPr lang="zh-CN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色彩丰富、</a:t>
            </a:r>
            <a:r>
              <a:rPr lang="zh-CN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精细完美、</a:t>
            </a:r>
            <a:r>
              <a:rPr lang="zh-CN" alt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工具栏快要塞</a:t>
            </a:r>
            <a:r>
              <a:rPr lang="zh-CN" altLang="en-U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不下</a:t>
            </a:r>
            <a:r>
              <a:rPr lang="en-US" altLang="zh-CN" dirty="0" smtClean="0">
                <a:solidFill>
                  <a:schemeClr val="bg1"/>
                </a:solidFill>
              </a:rPr>
              <a:t>GUI</a:t>
            </a:r>
            <a:r>
              <a:rPr lang="zh-CN" altLang="en-US" dirty="0" smtClean="0">
                <a:solidFill>
                  <a:schemeClr val="bg1"/>
                </a:solidFill>
              </a:rPr>
              <a:t>版发行版免费拷贝！！！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" t="20705" r="5875" b="11933"/>
          <a:stretch/>
        </p:blipFill>
        <p:spPr>
          <a:xfrm>
            <a:off x="8409271" y="4976038"/>
            <a:ext cx="1472685" cy="14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46720" y="6387738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发布会圆满结束，请各位嘉宾有序退场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93745"/>
            <a:ext cx="8607198" cy="494083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流程一  成品展示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7"/>
          </p:nvPr>
        </p:nvSpPr>
        <p:spPr>
          <a:xfrm>
            <a:off x="1671192" y="5920285"/>
            <a:ext cx="4332442" cy="778873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 smtClean="0"/>
              <a:t>启动界面</a:t>
            </a:r>
            <a:endParaRPr lang="zh-CN" altLang="en-US" sz="2800" dirty="0"/>
          </a:p>
        </p:txBody>
      </p:sp>
      <p:sp>
        <p:nvSpPr>
          <p:cNvPr id="6" name="内容占位符 5"/>
          <p:cNvSpPr>
            <a:spLocks noGrp="1"/>
          </p:cNvSpPr>
          <p:nvPr>
            <p:ph idx="18"/>
          </p:nvPr>
        </p:nvSpPr>
        <p:spPr>
          <a:xfrm>
            <a:off x="6088631" y="5948704"/>
            <a:ext cx="4615200" cy="778874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 smtClean="0"/>
              <a:t>程序主窗口</a:t>
            </a:r>
            <a:endParaRPr lang="zh-CN" altLang="en-US" sz="2800" dirty="0"/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585019" y="740725"/>
            <a:ext cx="3395003" cy="5085310"/>
          </a:xfrm>
          <a:prstGeom prst="rect">
            <a:avLst/>
          </a:prstGeom>
        </p:spPr>
      </p:pic>
      <p:pic>
        <p:nvPicPr>
          <p:cNvPr id="13" name="E8C3F6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4556" y="679620"/>
            <a:ext cx="3265714" cy="51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2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1093334" y="2249125"/>
            <a:ext cx="2799871" cy="360225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① Run all</a:t>
            </a:r>
            <a:endParaRPr lang="zh-CN" altLang="en-US" sz="2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3"/>
          </p:nvPr>
        </p:nvSpPr>
        <p:spPr>
          <a:xfrm>
            <a:off x="4173440" y="2189935"/>
            <a:ext cx="3161490" cy="347165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② </a:t>
            </a:r>
            <a:r>
              <a:rPr lang="en-US" altLang="zh-CN" sz="2800" dirty="0" smtClean="0"/>
              <a:t>Run one test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737348" y="2163805"/>
            <a:ext cx="3901658" cy="347165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③ </a:t>
            </a:r>
            <a:r>
              <a:rPr lang="en-US" altLang="zh-CN" sz="2800" dirty="0"/>
              <a:t>Submit a code</a:t>
            </a:r>
            <a:endParaRPr lang="zh-CN" altLang="en-US" sz="2800" dirty="0"/>
          </a:p>
        </p:txBody>
      </p:sp>
      <p:sp>
        <p:nvSpPr>
          <p:cNvPr id="5" name="内容占位符 4"/>
          <p:cNvSpPr>
            <a:spLocks noGrp="1"/>
          </p:cNvSpPr>
          <p:nvPr>
            <p:ph idx="15"/>
          </p:nvPr>
        </p:nvSpPr>
        <p:spPr>
          <a:xfrm>
            <a:off x="1165910" y="2372813"/>
            <a:ext cx="2805673" cy="4036424"/>
          </a:xfrm>
        </p:spPr>
        <p:txBody>
          <a:bodyPr>
            <a:noAutofit/>
          </a:bodyPr>
          <a:lstStyle/>
          <a:p>
            <a:endParaRPr lang="zh-CN" altLang="en-US" dirty="0"/>
          </a:p>
          <a:p>
            <a:r>
              <a:rPr lang="zh-CN" altLang="en-US" sz="1600" b="1" u="sng" dirty="0" smtClean="0"/>
              <a:t>运行</a:t>
            </a:r>
            <a:r>
              <a:rPr lang="zh-CN" altLang="en-US" sz="1600" b="1" u="sng" dirty="0"/>
              <a:t>全部测</a:t>
            </a:r>
            <a:r>
              <a:rPr lang="zh-CN" altLang="en-US" sz="1600" b="1" u="sng" dirty="0" smtClean="0"/>
              <a:t>例</a:t>
            </a:r>
            <a:r>
              <a:rPr lang="en-US" altLang="zh-CN" sz="1600" b="1" u="sng" dirty="0" smtClean="0"/>
              <a:t>.</a:t>
            </a:r>
            <a:endParaRPr lang="zh-CN" altLang="en-US" sz="1600" b="1" u="sng" dirty="0"/>
          </a:p>
          <a:p>
            <a:r>
              <a:rPr lang="zh-CN" altLang="en-US" sz="1600" dirty="0" smtClean="0"/>
              <a:t>方法：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</a:t>
            </a:r>
            <a:r>
              <a:rPr lang="zh-CN" altLang="en-US" sz="1600" dirty="0" smtClean="0"/>
              <a:t> </a:t>
            </a:r>
            <a:r>
              <a:rPr lang="zh-CN" altLang="en-US" sz="1600" dirty="0"/>
              <a:t>点击</a:t>
            </a:r>
            <a:r>
              <a:rPr lang="en-US" altLang="zh-CN" sz="1600" dirty="0"/>
              <a:t>Run&gt;&gt;Run all</a:t>
            </a:r>
          </a:p>
          <a:p>
            <a:r>
              <a:rPr lang="zh-CN" altLang="en-US" sz="1600" dirty="0" smtClean="0"/>
              <a:t>效果：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    1</a:t>
            </a:r>
            <a:r>
              <a:rPr lang="zh-CN" altLang="en-US" sz="1600" dirty="0"/>
              <a:t>）运行结束后会弹出对话窗口，在其中选择您想查看的运行过程即</a:t>
            </a:r>
            <a:r>
              <a:rPr lang="zh-CN" altLang="en-US" sz="1600" dirty="0" smtClean="0"/>
              <a:t>可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/>
              <a:t> </a:t>
            </a:r>
            <a:r>
              <a:rPr lang="zh-CN" altLang="en-US" sz="1600" dirty="0" smtClean="0"/>
              <a:t>   </a:t>
            </a:r>
            <a:r>
              <a:rPr lang="en-US" altLang="zh-CN" sz="1600" dirty="0" smtClean="0"/>
              <a:t>2</a:t>
            </a:r>
            <a:r>
              <a:rPr lang="zh-CN" altLang="en-US" sz="1600" dirty="0"/>
              <a:t>）点击</a:t>
            </a:r>
            <a:r>
              <a:rPr lang="en-US" altLang="zh-CN" sz="1600" dirty="0"/>
              <a:t>Select, </a:t>
            </a:r>
            <a:r>
              <a:rPr lang="zh-CN" altLang="en-US" sz="1600" dirty="0"/>
              <a:t>上方显示框显示运行过程；点击主窗口</a:t>
            </a:r>
            <a:r>
              <a:rPr lang="en-US" altLang="zh-CN" sz="1600" dirty="0"/>
              <a:t>result</a:t>
            </a:r>
            <a:r>
              <a:rPr lang="zh-CN" altLang="en-US" sz="1600" dirty="0"/>
              <a:t>，查看运行结果</a:t>
            </a:r>
          </a:p>
          <a:p>
            <a:pPr marL="0" indent="0">
              <a:buNone/>
            </a:pPr>
            <a:r>
              <a:rPr lang="en-US" altLang="zh-CN" sz="1600" dirty="0" smtClean="0"/>
              <a:t>    3</a:t>
            </a:r>
            <a:r>
              <a:rPr lang="zh-CN" altLang="en-US" sz="1600" dirty="0"/>
              <a:t>）对话窗口不会自动关闭，便于查看其它测例的运行过程和结果</a:t>
            </a: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1785032" y="26126"/>
            <a:ext cx="10036854" cy="117565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流程二  实现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的功能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&amp;&amp;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功能的实现 介绍</a:t>
            </a:r>
            <a:b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CN" altLang="en-US" dirty="0"/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178301" y="1131841"/>
            <a:ext cx="8607198" cy="535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 smtClean="0">
                <a:solidFill>
                  <a:srgbClr val="92D050"/>
                </a:solidFill>
              </a:rPr>
              <a:t>一 </a:t>
            </a:r>
            <a:r>
              <a:rPr lang="zh-CN" altLang="zh-CN" sz="3600" dirty="0" smtClean="0">
                <a:solidFill>
                  <a:srgbClr val="92D050"/>
                </a:solidFill>
              </a:rPr>
              <a:t>运行功能</a:t>
            </a:r>
            <a:endParaRPr lang="zh-CN" altLang="zh-CN" sz="3600" dirty="0">
              <a:solidFill>
                <a:srgbClr val="92D050"/>
              </a:solidFill>
            </a:endParaRPr>
          </a:p>
        </p:txBody>
      </p:sp>
      <p:sp>
        <p:nvSpPr>
          <p:cNvPr id="11" name="内容占位符 4"/>
          <p:cNvSpPr txBox="1">
            <a:spLocks/>
          </p:cNvSpPr>
          <p:nvPr/>
        </p:nvSpPr>
        <p:spPr>
          <a:xfrm>
            <a:off x="4513368" y="2481899"/>
            <a:ext cx="2805673" cy="4036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0000"/>
              <a:buFontTx/>
              <a:buBlip>
                <a:blip r:embed="rId2"/>
              </a:buBlip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Blip>
                <a:blip r:embed="rId4"/>
              </a:buBlip>
              <a:defRPr sz="1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  <a:p>
            <a:r>
              <a:rPr lang="zh-CN" altLang="en-US" sz="1600" b="1" u="sng" dirty="0" smtClean="0"/>
              <a:t>运行</a:t>
            </a:r>
            <a:r>
              <a:rPr lang="zh-CN" altLang="en-US" sz="1600" b="1" u="sng" dirty="0"/>
              <a:t>单个测</a:t>
            </a:r>
            <a:r>
              <a:rPr lang="zh-CN" altLang="en-US" sz="1600" b="1" u="sng" dirty="0" smtClean="0"/>
              <a:t>例</a:t>
            </a:r>
            <a:r>
              <a:rPr lang="en-US" altLang="zh-CN" sz="1600" b="1" u="sng" dirty="0" smtClean="0"/>
              <a:t>.</a:t>
            </a:r>
            <a:endParaRPr lang="zh-CN" altLang="en-US" sz="1600" b="1" u="sng" dirty="0"/>
          </a:p>
          <a:p>
            <a:r>
              <a:rPr lang="zh-CN" altLang="en-US" sz="1600" dirty="0" smtClean="0"/>
              <a:t>方法：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/>
              <a:t>   点击</a:t>
            </a:r>
            <a:r>
              <a:rPr lang="en-US" altLang="zh-CN" sz="1600" dirty="0"/>
              <a:t>Run&gt;&gt;Run one test... </a:t>
            </a:r>
          </a:p>
          <a:p>
            <a:r>
              <a:rPr lang="zh-CN" altLang="en-US" sz="1600" dirty="0" smtClean="0"/>
              <a:t>效果：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    1</a:t>
            </a:r>
            <a:r>
              <a:rPr lang="zh-CN" altLang="en-US" sz="1600" dirty="0"/>
              <a:t>）会弹出输入框，填入您想运行的测例名称（如</a:t>
            </a:r>
            <a:r>
              <a:rPr lang="en-US" altLang="zh-CN" sz="1600" dirty="0"/>
              <a:t>prog1.yo</a:t>
            </a:r>
            <a:r>
              <a:rPr lang="zh-CN" altLang="en-US" sz="1600" dirty="0"/>
              <a:t>），再点击</a:t>
            </a:r>
            <a:r>
              <a:rPr lang="en-US" altLang="zh-CN" sz="1600" dirty="0"/>
              <a:t>Run</a:t>
            </a:r>
            <a:r>
              <a:rPr lang="zh-CN" altLang="en-US" sz="1600" dirty="0"/>
              <a:t>即可</a:t>
            </a:r>
          </a:p>
          <a:p>
            <a:pPr marL="0" indent="0">
              <a:buNone/>
            </a:pPr>
            <a:r>
              <a:rPr lang="zh-CN" altLang="en-US" sz="1600" dirty="0" smtClean="0"/>
              <a:t>    </a:t>
            </a:r>
            <a:r>
              <a:rPr lang="en-US" altLang="zh-CN" sz="1600" dirty="0" smtClean="0"/>
              <a:t>2</a:t>
            </a:r>
            <a:r>
              <a:rPr lang="zh-CN" altLang="en-US" sz="1600" dirty="0"/>
              <a:t>）同样点击主窗口</a:t>
            </a:r>
            <a:r>
              <a:rPr lang="en-US" altLang="zh-CN" sz="1600" dirty="0"/>
              <a:t>result</a:t>
            </a:r>
            <a:r>
              <a:rPr lang="zh-CN" altLang="en-US" sz="1600" dirty="0"/>
              <a:t>，查看运行结果</a:t>
            </a: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7946356" y="2824477"/>
            <a:ext cx="2805673" cy="4036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0000"/>
              <a:buFontTx/>
              <a:buBlip>
                <a:blip r:embed="rId2"/>
              </a:buBlip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Blip>
                <a:blip r:embed="rId4"/>
              </a:buBlip>
              <a:defRPr sz="1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u="sng" dirty="0" smtClean="0"/>
              <a:t>自行</a:t>
            </a:r>
            <a:r>
              <a:rPr lang="zh-CN" altLang="en-US" sz="1600" b="1" u="sng" dirty="0"/>
              <a:t>输入编码</a:t>
            </a:r>
            <a:r>
              <a:rPr lang="zh-CN" altLang="en-US" sz="1600" b="1" u="sng" dirty="0" smtClean="0"/>
              <a:t>指令</a:t>
            </a:r>
            <a:r>
              <a:rPr lang="en-US" altLang="zh-CN" sz="1600" b="1" u="sng" dirty="0" smtClean="0"/>
              <a:t>.</a:t>
            </a:r>
            <a:endParaRPr lang="zh-CN" altLang="en-US" sz="1600" b="1" u="sng" dirty="0"/>
          </a:p>
          <a:p>
            <a:r>
              <a:rPr lang="zh-CN" altLang="en-US" sz="1600" dirty="0" smtClean="0"/>
              <a:t>方法：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</a:t>
            </a:r>
            <a:r>
              <a:rPr lang="zh-CN" altLang="en-US" sz="1600" dirty="0" smtClean="0"/>
              <a:t>在</a:t>
            </a:r>
            <a:r>
              <a:rPr lang="zh-CN" altLang="en-US" sz="1600" dirty="0"/>
              <a:t>下方编辑框中输入</a:t>
            </a:r>
            <a:r>
              <a:rPr lang="en-US" altLang="zh-CN" sz="1600" dirty="0"/>
              <a:t>Y86-64</a:t>
            </a:r>
            <a:r>
              <a:rPr lang="zh-CN" altLang="en-US" sz="1600" dirty="0"/>
              <a:t>指令集中的指令，</a:t>
            </a:r>
          </a:p>
          <a:p>
            <a:pPr marL="0" indent="0">
              <a:buNone/>
            </a:pPr>
            <a:r>
              <a:rPr lang="zh-CN" altLang="en-US" sz="1600" dirty="0" smtClean="0"/>
              <a:t>     </a:t>
            </a:r>
            <a:r>
              <a:rPr lang="zh-CN" altLang="en-US" sz="1600" dirty="0"/>
              <a:t>然后点击</a:t>
            </a:r>
            <a:r>
              <a:rPr lang="en-US" altLang="zh-CN" sz="1600" dirty="0"/>
              <a:t>submit </a:t>
            </a:r>
            <a:r>
              <a:rPr lang="zh-CN" altLang="en-US" sz="1600" dirty="0"/>
              <a:t>（或者点击</a:t>
            </a:r>
            <a:r>
              <a:rPr lang="en-US" altLang="zh-CN" sz="1600" dirty="0"/>
              <a:t>Run&gt;&gt;Submit a code...</a:t>
            </a:r>
            <a:r>
              <a:rPr lang="zh-CN" altLang="en-US" sz="1600" dirty="0"/>
              <a:t>）即</a:t>
            </a:r>
            <a:r>
              <a:rPr lang="zh-CN" altLang="en-US" sz="1600" dirty="0" smtClean="0"/>
              <a:t>可</a:t>
            </a:r>
            <a:endParaRPr lang="en-US" altLang="zh-CN" sz="1600" dirty="0" smtClean="0"/>
          </a:p>
          <a:p>
            <a:r>
              <a:rPr lang="zh-CN" altLang="en-US" sz="1600" dirty="0"/>
              <a:t>效果：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指令将被程序读入并运行</a:t>
            </a:r>
            <a:endParaRPr lang="zh-CN" altLang="en-US" sz="1600" dirty="0"/>
          </a:p>
        </p:txBody>
      </p:sp>
      <p:pic>
        <p:nvPicPr>
          <p:cNvPr id="14" name="图片 13"/>
          <p:cNvPicPr/>
          <p:nvPr/>
        </p:nvPicPr>
        <p:blipFill rotWithShape="1">
          <a:blip r:embed="rId5"/>
          <a:srcRect b="16949"/>
          <a:stretch/>
        </p:blipFill>
        <p:spPr bwMode="auto">
          <a:xfrm>
            <a:off x="2921655" y="826656"/>
            <a:ext cx="1943100" cy="933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33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6211" y="0"/>
            <a:ext cx="8607198" cy="792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效果</a:t>
            </a:r>
            <a:endParaRPr lang="zh-CN" altLang="en-US" sz="3200" dirty="0"/>
          </a:p>
        </p:txBody>
      </p:sp>
      <p:sp>
        <p:nvSpPr>
          <p:cNvPr id="6" name="内容占位符 5"/>
          <p:cNvSpPr>
            <a:spLocks noGrp="1"/>
          </p:cNvSpPr>
          <p:nvPr>
            <p:ph idx="17"/>
          </p:nvPr>
        </p:nvSpPr>
        <p:spPr>
          <a:xfrm>
            <a:off x="654842" y="6233666"/>
            <a:ext cx="3210719" cy="483325"/>
          </a:xfrm>
        </p:spPr>
        <p:txBody>
          <a:bodyPr/>
          <a:lstStyle/>
          <a:p>
            <a:r>
              <a:rPr lang="en-US" altLang="zh-CN" dirty="0" smtClean="0"/>
              <a:t>Run all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21"/>
          </p:nvPr>
        </p:nvSpPr>
        <p:spPr>
          <a:xfrm>
            <a:off x="4615474" y="6229816"/>
            <a:ext cx="3208672" cy="457200"/>
          </a:xfrm>
        </p:spPr>
        <p:txBody>
          <a:bodyPr/>
          <a:lstStyle/>
          <a:p>
            <a:r>
              <a:rPr lang="en-US" altLang="zh-CN" dirty="0" smtClean="0"/>
              <a:t>Run one test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22"/>
          </p:nvPr>
        </p:nvSpPr>
        <p:spPr>
          <a:xfrm>
            <a:off x="8574059" y="6232498"/>
            <a:ext cx="3208672" cy="457200"/>
          </a:xfrm>
        </p:spPr>
        <p:txBody>
          <a:bodyPr/>
          <a:lstStyle/>
          <a:p>
            <a:r>
              <a:rPr lang="en-US" altLang="zh-CN" dirty="0" smtClean="0"/>
              <a:t>Submit a code</a:t>
            </a:r>
            <a:endParaRPr lang="zh-CN" altLang="en-US" dirty="0"/>
          </a:p>
        </p:txBody>
      </p:sp>
      <p:pic>
        <p:nvPicPr>
          <p:cNvPr id="16" name="6E87F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7689" y="721023"/>
            <a:ext cx="3565027" cy="5379371"/>
          </a:xfrm>
          <a:prstGeom prst="rect">
            <a:avLst/>
          </a:prstGeom>
        </p:spPr>
      </p:pic>
      <p:pic>
        <p:nvPicPr>
          <p:cNvPr id="17" name="65C49F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37297" y="721023"/>
            <a:ext cx="3565027" cy="5379371"/>
          </a:xfrm>
          <a:prstGeom prst="rect">
            <a:avLst/>
          </a:prstGeom>
        </p:spPr>
      </p:pic>
      <p:pic>
        <p:nvPicPr>
          <p:cNvPr id="18" name="D988900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0268" y="721023"/>
            <a:ext cx="3565027" cy="53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8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运行功能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的实现 介绍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zh-CN" dirty="0" smtClean="0">
                <a:latin typeface="+mn-ea"/>
                <a:ea typeface="+mn-ea"/>
              </a:rPr>
              <a:t>先</a:t>
            </a:r>
            <a:r>
              <a:rPr lang="zh-CN" altLang="zh-CN" dirty="0">
                <a:latin typeface="+mn-ea"/>
                <a:ea typeface="+mn-ea"/>
              </a:rPr>
              <a:t>在非</a:t>
            </a:r>
            <a:r>
              <a:rPr lang="en-US" altLang="zh-CN" dirty="0">
                <a:latin typeface="+mn-ea"/>
                <a:ea typeface="+mn-ea"/>
              </a:rPr>
              <a:t>GUI</a:t>
            </a:r>
            <a:r>
              <a:rPr lang="zh-CN" altLang="zh-CN" dirty="0">
                <a:latin typeface="+mn-ea"/>
                <a:ea typeface="+mn-ea"/>
              </a:rPr>
              <a:t>版本中实现这三种运行</a:t>
            </a:r>
            <a:r>
              <a:rPr lang="zh-CN" altLang="zh-CN" dirty="0" smtClean="0">
                <a:latin typeface="+mn-ea"/>
                <a:ea typeface="+mn-ea"/>
              </a:rPr>
              <a:t>方式</a:t>
            </a: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dirty="0" smtClean="0">
              <a:latin typeface="+mn-ea"/>
              <a:ea typeface="+mn-ea"/>
            </a:endParaRPr>
          </a:p>
          <a:p>
            <a:r>
              <a:rPr lang="zh-CN" altLang="zh-CN" dirty="0">
                <a:latin typeface="+mn-ea"/>
                <a:ea typeface="+mn-ea"/>
              </a:rPr>
              <a:t>在</a:t>
            </a:r>
            <a:r>
              <a:rPr lang="en-US" altLang="zh-CN" dirty="0">
                <a:latin typeface="+mn-ea"/>
                <a:ea typeface="+mn-ea"/>
              </a:rPr>
              <a:t>VS</a:t>
            </a:r>
            <a:r>
              <a:rPr lang="zh-CN" altLang="zh-CN" dirty="0">
                <a:latin typeface="+mn-ea"/>
                <a:ea typeface="+mn-ea"/>
              </a:rPr>
              <a:t>中实现了上述三种运行方式后，接下来利用</a:t>
            </a:r>
            <a:r>
              <a:rPr lang="en-US" altLang="zh-CN" dirty="0" err="1">
                <a:latin typeface="+mn-ea"/>
                <a:ea typeface="+mn-ea"/>
              </a:rPr>
              <a:t>Qt</a:t>
            </a:r>
            <a:r>
              <a:rPr lang="zh-CN" altLang="zh-CN" dirty="0">
                <a:latin typeface="+mn-ea"/>
                <a:ea typeface="+mn-ea"/>
              </a:rPr>
              <a:t>中的</a:t>
            </a:r>
            <a:r>
              <a:rPr lang="en-US" altLang="zh-CN" dirty="0" err="1">
                <a:latin typeface="+mn-ea"/>
                <a:ea typeface="+mn-ea"/>
              </a:rPr>
              <a:t>QProcess</a:t>
            </a:r>
            <a:r>
              <a:rPr lang="zh-CN" altLang="zh-CN" dirty="0">
                <a:latin typeface="+mn-ea"/>
                <a:ea typeface="+mn-ea"/>
              </a:rPr>
              <a:t>类，来实现与命令行</a:t>
            </a:r>
            <a:r>
              <a:rPr lang="en-US" altLang="zh-CN" dirty="0" err="1" smtClean="0">
                <a:latin typeface="+mn-ea"/>
                <a:ea typeface="+mn-ea"/>
              </a:rPr>
              <a:t>cmd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zh-CN" dirty="0" smtClean="0">
                <a:latin typeface="+mn-ea"/>
                <a:ea typeface="+mn-ea"/>
              </a:rPr>
              <a:t>通信</a:t>
            </a:r>
            <a:r>
              <a:rPr lang="zh-CN" altLang="zh-CN" dirty="0">
                <a:latin typeface="+mn-ea"/>
                <a:ea typeface="+mn-ea"/>
              </a:rPr>
              <a:t>，从而通过</a:t>
            </a:r>
            <a:r>
              <a:rPr lang="en-US" altLang="zh-CN" dirty="0" err="1">
                <a:latin typeface="+mn-ea"/>
                <a:ea typeface="+mn-ea"/>
              </a:rPr>
              <a:t>cmd</a:t>
            </a:r>
            <a:r>
              <a:rPr lang="zh-CN" altLang="zh-CN" dirty="0">
                <a:latin typeface="+mn-ea"/>
                <a:ea typeface="+mn-ea"/>
              </a:rPr>
              <a:t>发出执行这个源程序的</a:t>
            </a:r>
            <a:r>
              <a:rPr lang="zh-CN" altLang="zh-CN" dirty="0" smtClean="0">
                <a:latin typeface="+mn-ea"/>
                <a:ea typeface="+mn-ea"/>
              </a:rPr>
              <a:t>指令</a:t>
            </a: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dirty="0" smtClean="0">
              <a:latin typeface="+mn-ea"/>
              <a:ea typeface="+mn-ea"/>
            </a:endParaRPr>
          </a:p>
          <a:p>
            <a:r>
              <a:rPr lang="zh-CN" altLang="zh-CN" dirty="0">
                <a:latin typeface="+mn-ea"/>
                <a:ea typeface="+mn-ea"/>
              </a:rPr>
              <a:t>同时设置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zh-CN" dirty="0">
                <a:latin typeface="+mn-ea"/>
                <a:ea typeface="+mn-ea"/>
              </a:rPr>
              <a:t>个不同的选项（按键），分别对应于发出上述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zh-CN" dirty="0">
                <a:latin typeface="+mn-ea"/>
                <a:ea typeface="+mn-ea"/>
              </a:rPr>
              <a:t>种不同的指令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zh-CN" dirty="0">
              <a:latin typeface="+mn-ea"/>
              <a:ea typeface="+mn-ea"/>
            </a:endParaRPr>
          </a:p>
          <a:p>
            <a:r>
              <a:rPr lang="zh-CN" altLang="zh-CN" dirty="0">
                <a:latin typeface="+mn-ea"/>
                <a:ea typeface="+mn-ea"/>
              </a:rPr>
              <a:t>运用</a:t>
            </a:r>
            <a:r>
              <a:rPr lang="en-US" altLang="zh-CN" dirty="0" err="1">
                <a:latin typeface="+mn-ea"/>
                <a:ea typeface="+mn-ea"/>
              </a:rPr>
              <a:t>QProcess</a:t>
            </a:r>
            <a:r>
              <a:rPr lang="zh-CN" altLang="zh-CN" dirty="0">
                <a:latin typeface="+mn-ea"/>
                <a:ea typeface="+mn-ea"/>
              </a:rPr>
              <a:t>的成员函数</a:t>
            </a:r>
            <a:r>
              <a:rPr lang="en-US" altLang="zh-CN" dirty="0" err="1">
                <a:latin typeface="+mn-ea"/>
                <a:ea typeface="+mn-ea"/>
              </a:rPr>
              <a:t>readAllStandardOutput</a:t>
            </a:r>
            <a:r>
              <a:rPr lang="en-US" altLang="zh-CN" dirty="0">
                <a:latin typeface="+mn-ea"/>
                <a:ea typeface="+mn-ea"/>
              </a:rPr>
              <a:t>()</a:t>
            </a:r>
            <a:r>
              <a:rPr lang="zh-CN" altLang="zh-CN" dirty="0">
                <a:latin typeface="+mn-ea"/>
                <a:ea typeface="+mn-ea"/>
              </a:rPr>
              <a:t>获取命令行的返回</a:t>
            </a:r>
            <a:r>
              <a:rPr lang="zh-CN" altLang="zh-CN" dirty="0" smtClean="0">
                <a:latin typeface="+mn-ea"/>
                <a:ea typeface="+mn-ea"/>
              </a:rPr>
              <a:t>内容</a:t>
            </a: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zh-CN" dirty="0">
              <a:latin typeface="+mn-ea"/>
              <a:ea typeface="+mn-ea"/>
            </a:endParaRPr>
          </a:p>
          <a:p>
            <a:r>
              <a:rPr lang="zh-CN" altLang="zh-CN" dirty="0">
                <a:latin typeface="+mn-ea"/>
                <a:ea typeface="+mn-ea"/>
              </a:rPr>
              <a:t>利用</a:t>
            </a:r>
            <a:r>
              <a:rPr lang="en-US" altLang="zh-CN" dirty="0" err="1">
                <a:latin typeface="+mn-ea"/>
                <a:ea typeface="+mn-ea"/>
              </a:rPr>
              <a:t>Qt</a:t>
            </a:r>
            <a:r>
              <a:rPr lang="zh-CN" altLang="zh-CN" dirty="0">
                <a:latin typeface="+mn-ea"/>
                <a:ea typeface="+mn-ea"/>
              </a:rPr>
              <a:t>中的</a:t>
            </a:r>
            <a:r>
              <a:rPr lang="en-US" altLang="zh-CN" dirty="0" err="1">
                <a:latin typeface="+mn-ea"/>
                <a:ea typeface="+mn-ea"/>
              </a:rPr>
              <a:t>QFile</a:t>
            </a:r>
            <a:r>
              <a:rPr lang="zh-CN" altLang="zh-CN" dirty="0">
                <a:latin typeface="+mn-ea"/>
                <a:ea typeface="+mn-ea"/>
              </a:rPr>
              <a:t>类打开</a:t>
            </a:r>
            <a:r>
              <a:rPr lang="en-US" altLang="zh-CN" dirty="0">
                <a:latin typeface="+mn-ea"/>
                <a:ea typeface="+mn-ea"/>
              </a:rPr>
              <a:t>VS</a:t>
            </a:r>
            <a:r>
              <a:rPr lang="zh-CN" altLang="zh-CN" dirty="0">
                <a:latin typeface="+mn-ea"/>
                <a:ea typeface="+mn-ea"/>
              </a:rPr>
              <a:t>代码所生成的</a:t>
            </a:r>
            <a:r>
              <a:rPr lang="en-US" altLang="zh-CN" dirty="0" err="1">
                <a:latin typeface="+mn-ea"/>
                <a:ea typeface="+mn-ea"/>
              </a:rPr>
              <a:t>test_process</a:t>
            </a:r>
            <a:r>
              <a:rPr lang="zh-CN" altLang="zh-CN" dirty="0">
                <a:latin typeface="+mn-ea"/>
                <a:ea typeface="+mn-ea"/>
              </a:rPr>
              <a:t>和</a:t>
            </a:r>
            <a:r>
              <a:rPr lang="en-US" altLang="zh-CN" dirty="0" err="1">
                <a:latin typeface="+mn-ea"/>
                <a:ea typeface="+mn-ea"/>
              </a:rPr>
              <a:t>test_result</a:t>
            </a:r>
            <a:r>
              <a:rPr lang="zh-CN" altLang="zh-CN" dirty="0">
                <a:latin typeface="+mn-ea"/>
                <a:ea typeface="+mn-ea"/>
              </a:rPr>
              <a:t>文件，并打印在</a:t>
            </a:r>
            <a:r>
              <a:rPr lang="en-US" altLang="zh-CN" dirty="0" err="1">
                <a:latin typeface="+mn-ea"/>
                <a:ea typeface="+mn-ea"/>
              </a:rPr>
              <a:t>TextBrowser</a:t>
            </a:r>
            <a:r>
              <a:rPr lang="zh-CN" altLang="zh-CN" dirty="0">
                <a:latin typeface="+mn-ea"/>
                <a:ea typeface="+mn-ea"/>
              </a:rPr>
              <a:t>中即可</a:t>
            </a:r>
            <a:endParaRPr lang="en-US" altLang="zh-CN" dirty="0" smtClean="0">
              <a:latin typeface="+mn-ea"/>
              <a:ea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2"/>
          </p:nvPr>
        </p:nvSpPr>
        <p:spPr>
          <a:xfrm>
            <a:off x="583249" y="1562370"/>
            <a:ext cx="4190400" cy="4608294"/>
          </a:xfrm>
        </p:spPr>
        <p:txBody>
          <a:bodyPr/>
          <a:lstStyle/>
          <a:p>
            <a:r>
              <a:rPr lang="zh-CN" altLang="zh-CN" b="1" dirty="0" smtClean="0"/>
              <a:t>描述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a.</a:t>
            </a:r>
            <a:r>
              <a:rPr lang="zh-CN" altLang="zh-CN" dirty="0"/>
              <a:t>允许用户打开测例文件进行</a:t>
            </a:r>
            <a:r>
              <a:rPr lang="zh-CN" altLang="zh-CN" dirty="0" smtClean="0"/>
              <a:t>编辑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b.</a:t>
            </a:r>
            <a:r>
              <a:rPr lang="zh-CN" altLang="zh-CN" dirty="0"/>
              <a:t>用户在测例文件或是自定义的指令代码中加上标识符“</a:t>
            </a:r>
            <a:r>
              <a:rPr lang="en-US" altLang="zh-CN" dirty="0"/>
              <a:t>break</a:t>
            </a:r>
            <a:r>
              <a:rPr lang="zh-CN" altLang="zh-CN" dirty="0"/>
              <a:t>”可以实现添加断点</a:t>
            </a:r>
            <a:r>
              <a:rPr lang="zh-CN" altLang="zh-CN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c</a:t>
            </a:r>
            <a:r>
              <a:rPr lang="en-US" altLang="zh-CN" dirty="0" smtClean="0"/>
              <a:t>.</a:t>
            </a:r>
            <a:r>
              <a:rPr lang="zh-CN" altLang="zh-CN" dirty="0"/>
              <a:t>用户可以保存更改的测例文件或是自己编写的指令代码</a:t>
            </a:r>
          </a:p>
          <a:p>
            <a:endParaRPr lang="zh-CN" altLang="en-US" dirty="0"/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152175" y="764349"/>
            <a:ext cx="8607198" cy="535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rgbClr val="91EAF9"/>
                </a:solidFill>
              </a:rPr>
              <a:t>二</a:t>
            </a:r>
            <a:r>
              <a:rPr lang="zh-CN" altLang="en-US" sz="3600" dirty="0" smtClean="0">
                <a:solidFill>
                  <a:srgbClr val="91EAF9"/>
                </a:solidFill>
              </a:rPr>
              <a:t> 调试</a:t>
            </a:r>
            <a:r>
              <a:rPr lang="zh-CN" altLang="zh-CN" sz="3600" dirty="0" smtClean="0">
                <a:solidFill>
                  <a:srgbClr val="91EAF9"/>
                </a:solidFill>
              </a:rPr>
              <a:t>功能</a:t>
            </a:r>
            <a:endParaRPr lang="zh-CN" altLang="zh-CN" sz="3600" dirty="0">
              <a:solidFill>
                <a:srgbClr val="91EAF9"/>
              </a:solidFill>
            </a:endParaRPr>
          </a:p>
        </p:txBody>
      </p:sp>
      <p:pic>
        <p:nvPicPr>
          <p:cNvPr id="9" name="AD0E67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3041" y="164375"/>
            <a:ext cx="4305300" cy="64770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2992474" y="577885"/>
            <a:ext cx="1781175" cy="7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3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调试功能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的实现 介绍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dirty="0" smtClean="0">
                <a:latin typeface="+mn-ea"/>
                <a:ea typeface="+mn-ea"/>
              </a:rPr>
              <a:t>通过</a:t>
            </a:r>
            <a:r>
              <a:rPr lang="en-US" altLang="zh-CN" dirty="0" err="1" smtClean="0">
                <a:latin typeface="+mn-ea"/>
                <a:ea typeface="+mn-ea"/>
              </a:rPr>
              <a:t>Qt</a:t>
            </a:r>
            <a:r>
              <a:rPr lang="zh-CN" altLang="zh-CN" dirty="0" smtClean="0">
                <a:latin typeface="+mn-ea"/>
                <a:ea typeface="+mn-ea"/>
              </a:rPr>
              <a:t>代码</a:t>
            </a:r>
            <a:r>
              <a:rPr lang="zh-CN" altLang="zh-CN" dirty="0">
                <a:latin typeface="+mn-ea"/>
                <a:ea typeface="+mn-ea"/>
              </a:rPr>
              <a:t>分别实现打开文件和保存文件两种</a:t>
            </a:r>
            <a:r>
              <a:rPr lang="zh-CN" altLang="zh-CN" dirty="0" smtClean="0">
                <a:latin typeface="+mn-ea"/>
                <a:ea typeface="+mn-ea"/>
              </a:rPr>
              <a:t>行为</a:t>
            </a: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zh-CN" dirty="0">
              <a:latin typeface="+mn-ea"/>
              <a:ea typeface="+mn-ea"/>
            </a:endParaRPr>
          </a:p>
          <a:p>
            <a:r>
              <a:rPr lang="zh-CN" altLang="zh-CN" dirty="0">
                <a:latin typeface="+mn-ea"/>
                <a:ea typeface="+mn-ea"/>
              </a:rPr>
              <a:t>设置断点的功能考虑现在</a:t>
            </a:r>
            <a:r>
              <a:rPr lang="en-US" altLang="zh-CN" dirty="0">
                <a:latin typeface="+mn-ea"/>
                <a:ea typeface="+mn-ea"/>
              </a:rPr>
              <a:t>VS</a:t>
            </a:r>
            <a:r>
              <a:rPr lang="zh-CN" altLang="zh-CN" dirty="0">
                <a:latin typeface="+mn-ea"/>
                <a:ea typeface="+mn-ea"/>
              </a:rPr>
              <a:t>代码中</a:t>
            </a:r>
            <a:r>
              <a:rPr lang="zh-CN" altLang="zh-CN" dirty="0" smtClean="0">
                <a:latin typeface="+mn-ea"/>
                <a:ea typeface="+mn-ea"/>
              </a:rPr>
              <a:t>实现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endParaRPr lang="zh-CN" altLang="zh-CN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dirty="0">
                <a:latin typeface="+mn-ea"/>
                <a:ea typeface="+mn-ea"/>
              </a:rPr>
              <a:t>如果接收的</a:t>
            </a:r>
            <a:r>
              <a:rPr lang="zh-CN" altLang="zh-CN" dirty="0" smtClean="0">
                <a:latin typeface="+mn-ea"/>
                <a:ea typeface="+mn-ea"/>
              </a:rPr>
              <a:t>不是</a:t>
            </a:r>
            <a:r>
              <a:rPr lang="zh-CN" altLang="en-US" dirty="0">
                <a:latin typeface="+mn-ea"/>
                <a:ea typeface="+mn-ea"/>
              </a:rPr>
              <a:t>“</a:t>
            </a:r>
            <a:r>
              <a:rPr lang="en-US" altLang="zh-CN" dirty="0" smtClean="0">
                <a:latin typeface="+mn-ea"/>
                <a:ea typeface="+mn-ea"/>
              </a:rPr>
              <a:t>break</a:t>
            </a:r>
            <a:r>
              <a:rPr lang="en-US" altLang="zh-CN" dirty="0">
                <a:latin typeface="+mn-ea"/>
                <a:ea typeface="+mn-ea"/>
              </a:rPr>
              <a:t>”</a:t>
            </a:r>
            <a:r>
              <a:rPr lang="zh-CN" altLang="zh-CN" dirty="0">
                <a:latin typeface="+mn-ea"/>
                <a:ea typeface="+mn-ea"/>
              </a:rPr>
              <a:t>也不是“</a:t>
            </a:r>
            <a:r>
              <a:rPr lang="en-US" altLang="zh-CN" dirty="0">
                <a:latin typeface="+mn-ea"/>
                <a:ea typeface="+mn-ea"/>
              </a:rPr>
              <a:t>EOF</a:t>
            </a:r>
            <a:r>
              <a:rPr lang="zh-CN" altLang="zh-CN" dirty="0">
                <a:latin typeface="+mn-ea"/>
                <a:ea typeface="+mn-ea"/>
              </a:rPr>
              <a:t>”标识符，则将指令存入</a:t>
            </a:r>
            <a:r>
              <a:rPr lang="en-US" altLang="zh-CN" dirty="0">
                <a:latin typeface="+mn-ea"/>
                <a:ea typeface="+mn-ea"/>
              </a:rPr>
              <a:t>instructions</a:t>
            </a:r>
            <a:r>
              <a:rPr lang="zh-CN" altLang="zh-CN" dirty="0" smtClean="0">
                <a:latin typeface="+mn-ea"/>
                <a:ea typeface="+mn-ea"/>
              </a:rPr>
              <a:t>中</a:t>
            </a: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zh-CN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dirty="0">
                <a:latin typeface="+mn-ea"/>
                <a:ea typeface="+mn-ea"/>
              </a:rPr>
              <a:t>如果接收到“</a:t>
            </a:r>
            <a:r>
              <a:rPr lang="en-US" altLang="zh-CN" dirty="0">
                <a:latin typeface="+mn-ea"/>
                <a:ea typeface="+mn-ea"/>
              </a:rPr>
              <a:t>break</a:t>
            </a:r>
            <a:r>
              <a:rPr lang="zh-CN" altLang="zh-CN" dirty="0">
                <a:latin typeface="+mn-ea"/>
                <a:ea typeface="+mn-ea"/>
              </a:rPr>
              <a:t>”，那么不再将指令储存进</a:t>
            </a:r>
            <a:r>
              <a:rPr lang="en-US" altLang="zh-CN" dirty="0">
                <a:latin typeface="+mn-ea"/>
                <a:ea typeface="+mn-ea"/>
              </a:rPr>
              <a:t>instructions</a:t>
            </a:r>
            <a:r>
              <a:rPr lang="zh-CN" altLang="zh-CN" dirty="0">
                <a:latin typeface="+mn-ea"/>
                <a:ea typeface="+mn-ea"/>
              </a:rPr>
              <a:t>数组中，而是直接执行已经存在</a:t>
            </a:r>
            <a:r>
              <a:rPr lang="en-US" altLang="zh-CN" dirty="0">
                <a:latin typeface="+mn-ea"/>
                <a:ea typeface="+mn-ea"/>
              </a:rPr>
              <a:t>instructions</a:t>
            </a:r>
            <a:r>
              <a:rPr lang="zh-CN" altLang="zh-CN" dirty="0">
                <a:latin typeface="+mn-ea"/>
                <a:ea typeface="+mn-ea"/>
              </a:rPr>
              <a:t>中的指令（即</a:t>
            </a:r>
            <a:r>
              <a:rPr lang="en-US" altLang="zh-CN" dirty="0">
                <a:latin typeface="+mn-ea"/>
                <a:ea typeface="+mn-ea"/>
              </a:rPr>
              <a:t>break</a:t>
            </a:r>
            <a:r>
              <a:rPr lang="zh-CN" altLang="zh-CN" dirty="0">
                <a:latin typeface="+mn-ea"/>
                <a:ea typeface="+mn-ea"/>
              </a:rPr>
              <a:t>之前的指令）。到</a:t>
            </a:r>
            <a:r>
              <a:rPr lang="en-US" altLang="zh-CN" dirty="0">
                <a:latin typeface="+mn-ea"/>
                <a:ea typeface="+mn-ea"/>
              </a:rPr>
              <a:t>break</a:t>
            </a:r>
            <a:r>
              <a:rPr lang="zh-CN" altLang="zh-CN" dirty="0">
                <a:latin typeface="+mn-ea"/>
                <a:ea typeface="+mn-ea"/>
              </a:rPr>
              <a:t>为止的运行状态会被打印出来</a:t>
            </a:r>
            <a:r>
              <a:rPr lang="zh-CN" altLang="zh-CN" dirty="0" smtClean="0">
                <a:latin typeface="+mn-ea"/>
                <a:ea typeface="+mn-ea"/>
              </a:rPr>
              <a:t>；</a:t>
            </a:r>
            <a:endParaRPr lang="en-US" altLang="zh-CN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zh-CN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  <a:ea typeface="+mn-ea"/>
              </a:rPr>
              <a:t>&gt;&gt;</a:t>
            </a:r>
            <a:r>
              <a:rPr lang="zh-CN" altLang="zh-CN" dirty="0">
                <a:latin typeface="+mn-ea"/>
                <a:ea typeface="+mn-ea"/>
              </a:rPr>
              <a:t>如果接收到“</a:t>
            </a:r>
            <a:r>
              <a:rPr lang="en-US" altLang="zh-CN" dirty="0">
                <a:latin typeface="+mn-ea"/>
                <a:ea typeface="+mn-ea"/>
              </a:rPr>
              <a:t>EOF</a:t>
            </a:r>
            <a:r>
              <a:rPr lang="zh-CN" altLang="zh-CN" dirty="0">
                <a:latin typeface="+mn-ea"/>
                <a:ea typeface="+mn-ea"/>
              </a:rPr>
              <a:t>”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zh-CN" dirty="0">
                <a:latin typeface="+mn-ea"/>
                <a:ea typeface="+mn-ea"/>
              </a:rPr>
              <a:t>将剩余在</a:t>
            </a:r>
            <a:r>
              <a:rPr lang="en-US" altLang="zh-CN" dirty="0">
                <a:latin typeface="+mn-ea"/>
                <a:ea typeface="+mn-ea"/>
              </a:rPr>
              <a:t>instructions</a:t>
            </a:r>
            <a:r>
              <a:rPr lang="zh-CN" altLang="zh-CN" dirty="0">
                <a:latin typeface="+mn-ea"/>
                <a:ea typeface="+mn-ea"/>
              </a:rPr>
              <a:t>中的指令送进流水线执行，执行完后程序结束。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75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2"/>
          </p:nvPr>
        </p:nvSpPr>
        <p:spPr>
          <a:xfrm>
            <a:off x="583249" y="1562370"/>
            <a:ext cx="4190400" cy="4608294"/>
          </a:xfrm>
        </p:spPr>
        <p:txBody>
          <a:bodyPr/>
          <a:lstStyle/>
          <a:p>
            <a:r>
              <a:rPr lang="zh-CN" altLang="zh-CN" b="1" dirty="0" smtClean="0"/>
              <a:t>描述</a:t>
            </a:r>
            <a:endParaRPr lang="en-US" altLang="zh-CN" b="1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允许用户</a:t>
            </a:r>
            <a:r>
              <a:rPr lang="zh-CN" altLang="zh-CN" dirty="0" smtClean="0"/>
              <a:t>设置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b="1" u="sng" dirty="0" smtClean="0"/>
              <a:t>内存</a:t>
            </a:r>
            <a:r>
              <a:rPr lang="zh-CN" altLang="zh-CN" b="1" u="sng" dirty="0"/>
              <a:t>空间的</a:t>
            </a:r>
            <a:r>
              <a:rPr lang="zh-CN" altLang="zh-CN" b="1" u="sng" dirty="0" smtClean="0"/>
              <a:t>大小</a:t>
            </a:r>
            <a:endParaRPr lang="en-US" altLang="zh-CN" b="1" u="sng" dirty="0" smtClean="0"/>
          </a:p>
          <a:p>
            <a:pPr marL="0" indent="0">
              <a:buNone/>
            </a:pPr>
            <a:r>
              <a:rPr lang="zh-CN" altLang="zh-CN" dirty="0" smtClean="0"/>
              <a:t>以及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 smtClean="0"/>
              <a:t>该</a:t>
            </a:r>
            <a:r>
              <a:rPr lang="en-US" altLang="zh-CN" dirty="0"/>
              <a:t>CPU</a:t>
            </a:r>
            <a:r>
              <a:rPr lang="zh-CN" altLang="zh-CN" dirty="0"/>
              <a:t>模拟器</a:t>
            </a:r>
            <a:r>
              <a:rPr lang="zh-CN" altLang="zh-CN" b="1" u="sng" dirty="0"/>
              <a:t>运行的速度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152175" y="764349"/>
            <a:ext cx="8607198" cy="5355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 smtClean="0">
                <a:solidFill>
                  <a:schemeClr val="tx2">
                    <a:lumMod val="50000"/>
                  </a:schemeClr>
                </a:solidFill>
              </a:rPr>
              <a:t>三 设置</a:t>
            </a:r>
            <a:r>
              <a:rPr lang="zh-CN" altLang="zh-CN" sz="3600" dirty="0" smtClean="0">
                <a:solidFill>
                  <a:schemeClr val="tx2">
                    <a:lumMod val="50000"/>
                  </a:schemeClr>
                </a:solidFill>
              </a:rPr>
              <a:t>功能</a:t>
            </a:r>
            <a:endParaRPr lang="zh-CN" altLang="zh-CN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158" y="573874"/>
            <a:ext cx="2238515" cy="726005"/>
          </a:xfrm>
          <a:prstGeom prst="rect">
            <a:avLst/>
          </a:prstGeom>
        </p:spPr>
      </p:pic>
      <p:pic>
        <p:nvPicPr>
          <p:cNvPr id="3" name="118560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9423" y="177437"/>
            <a:ext cx="43053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academ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08A7FF"/>
      </a:accent1>
      <a:accent2>
        <a:srgbClr val="31C9F7"/>
      </a:accent2>
      <a:accent3>
        <a:srgbClr val="91EAF9"/>
      </a:accent3>
      <a:accent4>
        <a:srgbClr val="FFFFFF"/>
      </a:accent4>
      <a:accent5>
        <a:srgbClr val="009BD8"/>
      </a:accent5>
      <a:accent6>
        <a:srgbClr val="88E4E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953C75DE-7929-4C02-B10E-0D6C975DB6F7}" vid="{75427B66-ACA6-4FF1-B237-35B307C0DDE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DD80D4-AE58-4138-A503-B9943FE864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大学课程的学术演示文稿(宽屏)</Template>
  <TotalTime>0</TotalTime>
  <Words>1951</Words>
  <Application>Microsoft Office PowerPoint</Application>
  <PresentationFormat>宽屏</PresentationFormat>
  <Paragraphs>167</Paragraphs>
  <Slides>25</Slides>
  <Notes>0</Notes>
  <HiddenSlides>0</HiddenSlides>
  <MMClips>13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Calibri Light</vt:lpstr>
      <vt:lpstr>Office 主题</vt:lpstr>
      <vt:lpstr>River’s Y86-64 GUI版发行版</vt:lpstr>
      <vt:lpstr>发布会流程</vt:lpstr>
      <vt:lpstr>流程一  成品展示</vt:lpstr>
      <vt:lpstr>流程二  实现的功能 &amp;&amp; 功能的实现 介绍 </vt:lpstr>
      <vt:lpstr>效果</vt:lpstr>
      <vt:lpstr>运行功能的实现 介绍</vt:lpstr>
      <vt:lpstr>PowerPoint 演示文稿</vt:lpstr>
      <vt:lpstr>调试功能的实现 介绍</vt:lpstr>
      <vt:lpstr>PowerPoint 演示文稿</vt:lpstr>
      <vt:lpstr>设置功能的实现 介绍</vt:lpstr>
      <vt:lpstr>PowerPoint 演示文稿</vt:lpstr>
      <vt:lpstr>登陆/注销功能的实现 介绍</vt:lpstr>
      <vt:lpstr>PowerPoint 演示文稿</vt:lpstr>
      <vt:lpstr>帮助功能的实现 介绍</vt:lpstr>
      <vt:lpstr>PowerPoint 演示文稿</vt:lpstr>
      <vt:lpstr>PowerPoint 演示文稿</vt:lpstr>
      <vt:lpstr>流程三  创新点 || 特色 介绍</vt:lpstr>
      <vt:lpstr>流程三  创新点 || 特色 介绍</vt:lpstr>
      <vt:lpstr>流程三  创新点 || 特色 介绍</vt:lpstr>
      <vt:lpstr>流程三  创新点 || 特色 介绍</vt:lpstr>
      <vt:lpstr>流程三  创新点 || 特色 介绍</vt:lpstr>
      <vt:lpstr>流程四  抒情（心路历程） </vt:lpstr>
      <vt:lpstr>物非人非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2018-12-03T12:31:41Z</dcterms:created>
  <dcterms:modified xsi:type="dcterms:W3CDTF">2018-12-05T10:32:30Z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TC043308529991</vt:lpwstr>
  </property>
</Properties>
</file>